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1223" r:id="rId2"/>
    <p:sldId id="1202" r:id="rId3"/>
    <p:sldId id="1203" r:id="rId4"/>
    <p:sldId id="1204" r:id="rId5"/>
    <p:sldId id="1205" r:id="rId6"/>
    <p:sldId id="1206" r:id="rId7"/>
    <p:sldId id="1224" r:id="rId8"/>
    <p:sldId id="1207" r:id="rId9"/>
    <p:sldId id="1208" r:id="rId10"/>
    <p:sldId id="1209" r:id="rId11"/>
    <p:sldId id="1210" r:id="rId12"/>
    <p:sldId id="1217" r:id="rId13"/>
    <p:sldId id="1218" r:id="rId14"/>
    <p:sldId id="1215" r:id="rId15"/>
    <p:sldId id="1216" r:id="rId16"/>
    <p:sldId id="1211" r:id="rId17"/>
    <p:sldId id="1212" r:id="rId18"/>
    <p:sldId id="1219" r:id="rId19"/>
    <p:sldId id="1220" r:id="rId20"/>
    <p:sldId id="1213" r:id="rId21"/>
    <p:sldId id="1214" r:id="rId22"/>
    <p:sldId id="1221" r:id="rId23"/>
    <p:sldId id="1222"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2585" autoAdjust="0"/>
  </p:normalViewPr>
  <p:slideViewPr>
    <p:cSldViewPr snapToGrid="0">
      <p:cViewPr varScale="1">
        <p:scale>
          <a:sx n="86" d="100"/>
          <a:sy n="86" d="100"/>
        </p:scale>
        <p:origin x="2040" y="20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4742E-4078-4988-9AE6-3A9CE022417C}" type="datetimeFigureOut">
              <a:rPr lang="de-DE" smtClean="0"/>
              <a:t>22.01.24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9A146-CB18-4CB6-B921-34402479599E}" type="slidenum">
              <a:rPr lang="de-DE" smtClean="0"/>
              <a:t>‹Nr.›</a:t>
            </a:fld>
            <a:endParaRPr lang="de-DE"/>
          </a:p>
        </p:txBody>
      </p:sp>
    </p:spTree>
    <p:extLst>
      <p:ext uri="{BB962C8B-B14F-4D97-AF65-F5344CB8AC3E}">
        <p14:creationId xmlns:p14="http://schemas.microsoft.com/office/powerpoint/2010/main" val="1095727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uropaimunterricht.de/eu-parlament"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europaimunterricht.de/vertrag-von-lissabon" TargetMode="External"/><Relationship Id="rId4" Type="http://schemas.openxmlformats.org/officeDocument/2006/relationships/hyperlink" Target="https://www.europaimunterricht.de/roemische-vertraeg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059A146-CB18-4CB6-B921-34402479599E}" type="slidenum">
              <a:rPr lang="de-DE" smtClean="0"/>
              <a:t>1</a:t>
            </a:fld>
            <a:endParaRPr lang="de-DE"/>
          </a:p>
        </p:txBody>
      </p:sp>
    </p:spTree>
    <p:extLst>
      <p:ext uri="{BB962C8B-B14F-4D97-AF65-F5344CB8AC3E}">
        <p14:creationId xmlns:p14="http://schemas.microsoft.com/office/powerpoint/2010/main" val="3236229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1979: Das </a:t>
            </a:r>
            <a:r>
              <a:rPr lang="de-DE" dirty="0">
                <a:hlinkClick r:id="rId3"/>
              </a:rPr>
              <a:t>Europäische Parlament </a:t>
            </a:r>
            <a:r>
              <a:rPr lang="de-DE" dirty="0"/>
              <a:t>wird zum ersten Mal direkt gewählt. Zuvor wurde das Parlament nicht direkt von den EU-</a:t>
            </a:r>
            <a:r>
              <a:rPr lang="de-DE" dirty="0" err="1"/>
              <a:t>Bürger_innen</a:t>
            </a:r>
            <a:r>
              <a:rPr lang="de-DE" dirty="0"/>
              <a:t> gewählt, sondern durch </a:t>
            </a:r>
            <a:r>
              <a:rPr lang="de-DE" dirty="0" err="1"/>
              <a:t>Vertreter_innen</a:t>
            </a:r>
            <a:r>
              <a:rPr lang="de-DE" dirty="0"/>
              <a:t> der nationalen Parlamente gebildet. Die direkte Wahl </a:t>
            </a:r>
          </a:p>
          <a:p>
            <a:r>
              <a:rPr lang="de-DE" dirty="0"/>
              <a:t>zum Europäischen Parlament sollte die Beteiligung der Bevölkerung an der EU fördern und die </a:t>
            </a:r>
          </a:p>
          <a:p>
            <a:r>
              <a:rPr lang="de-DE" dirty="0"/>
              <a:t>EU demokratisieren. </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1957: Der </a:t>
            </a:r>
            <a:r>
              <a:rPr lang="de-DE" dirty="0">
                <a:hlinkClick r:id="rId4"/>
              </a:rPr>
              <a:t>Vertrag von Rom</a:t>
            </a:r>
            <a:r>
              <a:rPr lang="de-DE" dirty="0"/>
              <a:t> schafft die Grundlage für einen gemeinsamen Markt.</a:t>
            </a:r>
          </a:p>
          <a:p>
            <a:endParaRPr lang="de-DE" dirty="0"/>
          </a:p>
          <a:p>
            <a:r>
              <a:rPr lang="de-DE" dirty="0"/>
              <a:t>2009: Der </a:t>
            </a:r>
            <a:r>
              <a:rPr lang="de-DE" dirty="0">
                <a:hlinkClick r:id="rId5"/>
              </a:rPr>
              <a:t>Vertrag von Lissabon</a:t>
            </a:r>
            <a:r>
              <a:rPr lang="de-DE" dirty="0"/>
              <a:t> stellt die EU auf eine neue vertragliche Grundlage.</a:t>
            </a:r>
          </a:p>
        </p:txBody>
      </p:sp>
    </p:spTree>
    <p:extLst>
      <p:ext uri="{BB962C8B-B14F-4D97-AF65-F5344CB8AC3E}">
        <p14:creationId xmlns:p14="http://schemas.microsoft.com/office/powerpoint/2010/main" val="3180851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Stand 2023 leben ca. 447 Millionen Menschen in der EU (Quelle: Eurostat). Vor dem Austritt Großbritanniens waren es noch etwa 513 Millionen. </a:t>
            </a:r>
          </a:p>
        </p:txBody>
      </p:sp>
    </p:spTree>
    <p:extLst>
      <p:ext uri="{BB962C8B-B14F-4D97-AF65-F5344CB8AC3E}">
        <p14:creationId xmlns:p14="http://schemas.microsoft.com/office/powerpoint/2010/main" val="55747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mn-lt"/>
              </a:rPr>
              <a:t>Wer hat die meisten </a:t>
            </a:r>
            <a:r>
              <a:rPr lang="de-DE" b="0" dirty="0">
                <a:latin typeface="+mn-lt"/>
              </a:rPr>
              <a:t>angestellten? </a:t>
            </a:r>
            <a:r>
              <a:rPr lang="de-DE" sz="1200" b="0" dirty="0">
                <a:solidFill>
                  <a:srgbClr val="FFFFFF"/>
                </a:solidFill>
                <a:effectLst/>
                <a:latin typeface="+mn-lt"/>
              </a:rPr>
              <a:t>Der Frankfurter Flughafen beschäftigt ca. 80.000 Menschen, die Stadt Hamburg 75.000 Menschen. Für die Europäische Union und ihre Institutionen, </a:t>
            </a:r>
            <a:r>
              <a:rPr lang="de-DE" sz="1200" b="0" dirty="0">
                <a:solidFill>
                  <a:schemeClr val="tx1"/>
                </a:solidFill>
                <a:effectLst/>
                <a:latin typeface="+mn-lt"/>
              </a:rPr>
              <a:t> </a:t>
            </a:r>
            <a:r>
              <a:rPr lang="de-DE" sz="1200" b="0" dirty="0">
                <a:solidFill>
                  <a:srgbClr val="FFFFFF"/>
                </a:solidFill>
                <a:effectLst/>
                <a:latin typeface="+mn-lt"/>
              </a:rPr>
              <a:t>wie z.B. das Europäische Parlament, arbeiten insgesamt 60.000 Menschen. Für die Stadt Hamburg (1,8 Millionen Einwohner ) arbeiten also mehr Menschen als für die EU, in der ca. 450 Millionen Menschen leben! </a:t>
            </a:r>
          </a:p>
          <a:p>
            <a:endParaRPr lang="de-DE" sz="1200" b="0" dirty="0">
              <a:solidFill>
                <a:srgbClr val="FFFFFF"/>
              </a:solidFill>
              <a:effectLst/>
              <a:latin typeface="+mn-lt"/>
            </a:endParaRPr>
          </a:p>
          <a:p>
            <a:r>
              <a:rPr lang="de-DE" sz="1200" b="0" dirty="0">
                <a:solidFill>
                  <a:srgbClr val="FFFFFF"/>
                </a:solidFill>
                <a:effectLst/>
                <a:latin typeface="+mn-lt"/>
              </a:rPr>
              <a:t>Doch bedenke: Die Stadt Hamburg hat auch viele Beschäftigte bei der Feuerwehr oder im Krankenhaus, die EU nicht. Das ist eine Erklärung für diesen Unterschied. </a:t>
            </a:r>
            <a:endParaRPr lang="de-DE" b="0" dirty="0">
              <a:effectLst/>
              <a:latin typeface="+mn-lt"/>
            </a:endParaRPr>
          </a:p>
          <a:p>
            <a:endParaRPr lang="de-DE" b="0" dirty="0">
              <a:latin typeface="+mn-lt"/>
            </a:endParaRPr>
          </a:p>
          <a:p>
            <a:r>
              <a:rPr lang="de-DE" b="0" dirty="0">
                <a:latin typeface="+mn-lt"/>
              </a:rPr>
              <a:t>Stand: 2023</a:t>
            </a:r>
          </a:p>
        </p:txBody>
      </p:sp>
      <p:sp>
        <p:nvSpPr>
          <p:cNvPr id="4" name="Foliennummernplatzhalter 3"/>
          <p:cNvSpPr>
            <a:spLocks noGrp="1"/>
          </p:cNvSpPr>
          <p:nvPr>
            <p:ph type="sldNum" sz="quarter" idx="5"/>
          </p:nvPr>
        </p:nvSpPr>
        <p:spPr/>
        <p:txBody>
          <a:bodyPr/>
          <a:lstStyle/>
          <a:p>
            <a:fld id="{2059A146-CB18-4CB6-B921-34402479599E}" type="slidenum">
              <a:rPr lang="de-DE" smtClean="0"/>
              <a:t>21</a:t>
            </a:fld>
            <a:endParaRPr lang="de-DE"/>
          </a:p>
        </p:txBody>
      </p:sp>
    </p:spTree>
    <p:extLst>
      <p:ext uri="{BB962C8B-B14F-4D97-AF65-F5344CB8AC3E}">
        <p14:creationId xmlns:p14="http://schemas.microsoft.com/office/powerpoint/2010/main" val="2470806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Drei „Verkehrssprachen“: Deutsch, Englisch, Französisch.</a:t>
            </a:r>
          </a:p>
          <a:p>
            <a:endParaRPr lang="de-DE" dirty="0"/>
          </a:p>
          <a:p>
            <a:r>
              <a:rPr lang="de-DE" dirty="0"/>
              <a:t>24 Amtssprachen, in die alle EU-Dokumente übersetzt werden müssen.</a:t>
            </a:r>
          </a:p>
        </p:txBody>
      </p:sp>
    </p:spTree>
    <p:extLst>
      <p:ext uri="{BB962C8B-B14F-4D97-AF65-F5344CB8AC3E}">
        <p14:creationId xmlns:p14="http://schemas.microsoft.com/office/powerpoint/2010/main" val="153166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FFFFFF"/>
                </a:solidFill>
                <a:effectLst/>
                <a:latin typeface="MetaPlusBook"/>
              </a:rPr>
              <a:t>Die </a:t>
            </a:r>
            <a:r>
              <a:rPr lang="de-DE" sz="1200" dirty="0" err="1">
                <a:solidFill>
                  <a:srgbClr val="FFFFFF"/>
                </a:solidFill>
                <a:effectLst/>
                <a:latin typeface="MetaPlusBook"/>
              </a:rPr>
              <a:t>höchste</a:t>
            </a:r>
            <a:r>
              <a:rPr lang="de-DE" sz="1200" dirty="0">
                <a:solidFill>
                  <a:srgbClr val="FFFFFF"/>
                </a:solidFill>
                <a:effectLst/>
                <a:latin typeface="MetaPlusBook"/>
              </a:rPr>
              <a:t> Toilette Europas steht auf dem Mont Blanc, dem </a:t>
            </a:r>
            <a:r>
              <a:rPr lang="de-DE" sz="1200" dirty="0" err="1">
                <a:solidFill>
                  <a:srgbClr val="FFFFFF"/>
                </a:solidFill>
                <a:effectLst/>
                <a:latin typeface="MetaPlusBook"/>
              </a:rPr>
              <a:t>höchsten</a:t>
            </a:r>
            <a:r>
              <a:rPr lang="de-DE" sz="1200" dirty="0">
                <a:solidFill>
                  <a:srgbClr val="FFFFFF"/>
                </a:solidFill>
                <a:effectLst/>
                <a:latin typeface="MetaPlusBook"/>
              </a:rPr>
              <a:t> Berg der </a:t>
            </a:r>
            <a:r>
              <a:rPr lang="de-DE" sz="1200" dirty="0" err="1">
                <a:solidFill>
                  <a:srgbClr val="FFFFFF"/>
                </a:solidFill>
                <a:effectLst/>
                <a:latin typeface="MetaPlusBook"/>
              </a:rPr>
              <a:t>Europäischen</a:t>
            </a:r>
            <a:r>
              <a:rPr lang="de-DE" sz="1200" dirty="0">
                <a:solidFill>
                  <a:srgbClr val="FFFFFF"/>
                </a:solidFill>
                <a:effectLst/>
                <a:latin typeface="MetaPlusBook"/>
              </a:rPr>
              <a:t> Union, in 4260 Metern </a:t>
            </a:r>
            <a:r>
              <a:rPr lang="de-DE" sz="1200" dirty="0" err="1">
                <a:solidFill>
                  <a:srgbClr val="FFFFFF"/>
                </a:solidFill>
                <a:effectLst/>
                <a:latin typeface="MetaPlusBook"/>
              </a:rPr>
              <a:t>Höhe</a:t>
            </a:r>
            <a:r>
              <a:rPr lang="de-DE" sz="1200" dirty="0">
                <a:solidFill>
                  <a:srgbClr val="FFFFFF"/>
                </a:solidFill>
                <a:effectLst/>
                <a:latin typeface="MetaPlusBook"/>
              </a:rPr>
              <a:t>. Die Toilette wurde im Jahr 2007 </a:t>
            </a:r>
            <a:r>
              <a:rPr lang="de-DE" sz="1200" dirty="0" err="1">
                <a:solidFill>
                  <a:srgbClr val="FFFFFF"/>
                </a:solidFill>
                <a:effectLst/>
                <a:latin typeface="MetaPlusBook"/>
              </a:rPr>
              <a:t>für</a:t>
            </a:r>
            <a:r>
              <a:rPr lang="de-DE" sz="1200" dirty="0">
                <a:solidFill>
                  <a:srgbClr val="FFFFFF"/>
                </a:solidFill>
                <a:effectLst/>
                <a:latin typeface="MetaPlusBook"/>
              </a:rPr>
              <a:t> Bergsteiger gebaut. </a:t>
            </a:r>
            <a:endParaRPr lang="de-DE" dirty="0">
              <a:effectLst/>
            </a:endParaRPr>
          </a:p>
          <a:p>
            <a:endParaRPr lang="de-DE" dirty="0"/>
          </a:p>
        </p:txBody>
      </p:sp>
      <p:sp>
        <p:nvSpPr>
          <p:cNvPr id="4" name="Foliennummernplatzhalter 3"/>
          <p:cNvSpPr>
            <a:spLocks noGrp="1"/>
          </p:cNvSpPr>
          <p:nvPr>
            <p:ph type="sldNum" sz="quarter" idx="5"/>
          </p:nvPr>
        </p:nvSpPr>
        <p:spPr/>
        <p:txBody>
          <a:bodyPr/>
          <a:lstStyle/>
          <a:p>
            <a:fld id="{2059A146-CB18-4CB6-B921-34402479599E}" type="slidenum">
              <a:rPr lang="de-DE" smtClean="0"/>
              <a:t>3</a:t>
            </a:fld>
            <a:endParaRPr lang="de-DE"/>
          </a:p>
        </p:txBody>
      </p:sp>
    </p:spTree>
    <p:extLst>
      <p:ext uri="{BB962C8B-B14F-4D97-AF65-F5344CB8AC3E}">
        <p14:creationId xmlns:p14="http://schemas.microsoft.com/office/powerpoint/2010/main" val="84207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Aufgabe der Europäische Kommission ist es, die Interessen der gesamten Europäischen Union zu vertreten.</a:t>
            </a:r>
          </a:p>
          <a:p>
            <a:endParaRPr lang="de-DE" dirty="0"/>
          </a:p>
          <a:p>
            <a:r>
              <a:rPr lang="de-DE" dirty="0"/>
              <a:t>Nach der Europawahl schlägt der Europäische Rat einen Kandidaten oder eine Kandidatin für das Amt des Kommissionspräsidenten vor, der vom Europäischen Parlament mit absoluter Mehrheit bestätigt werden muss. Nach dem Vertrag von Lissabon muss der Europäische Rat dabei das Ergebnis der Europawahl berücksichtigen.</a:t>
            </a:r>
          </a:p>
          <a:p>
            <a:endParaRPr lang="de-DE" dirty="0"/>
          </a:p>
          <a:p>
            <a:r>
              <a:rPr lang="de-DE" dirty="0"/>
              <a:t>Der Kommissionspräsident oder die Kommissionspräsidentin stellt sich dann ihr Kommissionsteam zusammen. Die Nominierung der einzelnen Kommissare liegt allerdings bei den Nationalstaaten. Die Kommission als Ganzes muss in einem letzten Schritt vom EU-Parlament gebilligt werden. Ihre Amtszeit beträgt fünf Jahre.</a:t>
            </a:r>
          </a:p>
          <a:p>
            <a:endParaRPr lang="de-DE" dirty="0"/>
          </a:p>
          <a:p>
            <a:r>
              <a:rPr lang="de-DE" dirty="0"/>
              <a:t>EU-Kommissionspräsidentin ist Ursula von der Leyen, die im Juli 2019 vom Europäischen Parlament zur neuen EU-Kommissionspräsidentin gewählt wurde. Sie ist die erste Frau an der Spitze der EU-Kommission und Nachfolgerin des Luxemburgers Jean-Claude Juncker.</a:t>
            </a:r>
          </a:p>
          <a:p>
            <a:endParaRPr lang="de-DE" dirty="0"/>
          </a:p>
        </p:txBody>
      </p:sp>
    </p:spTree>
    <p:extLst>
      <p:ext uri="{BB962C8B-B14F-4D97-AF65-F5344CB8AC3E}">
        <p14:creationId xmlns:p14="http://schemas.microsoft.com/office/powerpoint/2010/main" val="53988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79465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0" i="0" u="none" strike="noStrike" dirty="0">
                <a:solidFill>
                  <a:srgbClr val="515560"/>
                </a:solidFill>
                <a:effectLst/>
                <a:latin typeface="arial" panose="020B0604020202020204" pitchFamily="34" charset="0"/>
              </a:rPr>
              <a:t>Im Europäischen Rat kommen die Staats- und Regierungschefs der EU-Länder zusammen, um die politische Agenda der EU festzulegen. Er ist die höchste Ebene der politischen Zusammenarbeit zwischen den EU-Ländern.</a:t>
            </a:r>
          </a:p>
          <a:p>
            <a:pPr algn="l"/>
            <a:r>
              <a:rPr lang="de-DE" b="0" i="0" u="none" strike="noStrike" dirty="0">
                <a:solidFill>
                  <a:srgbClr val="515560"/>
                </a:solidFill>
                <a:effectLst/>
                <a:latin typeface="arial" panose="020B0604020202020204" pitchFamily="34" charset="0"/>
              </a:rPr>
              <a:t>Als eines der sieben amtlichen Organe der EU tritt der Europäische Rat unter einem ständigen Vorsitz auf (zumeist vierteljährlichen) Tagungen der EU-Spitzen zusammen.</a:t>
            </a:r>
          </a:p>
          <a:p>
            <a:br>
              <a:rPr lang="de-DE" dirty="0"/>
            </a:br>
            <a:endParaRPr lang="de-DE" dirty="0"/>
          </a:p>
        </p:txBody>
      </p:sp>
      <p:sp>
        <p:nvSpPr>
          <p:cNvPr id="4" name="Foliennummernplatzhalter 3"/>
          <p:cNvSpPr>
            <a:spLocks noGrp="1"/>
          </p:cNvSpPr>
          <p:nvPr>
            <p:ph type="sldNum" sz="quarter" idx="5"/>
          </p:nvPr>
        </p:nvSpPr>
        <p:spPr/>
        <p:txBody>
          <a:bodyPr/>
          <a:lstStyle/>
          <a:p>
            <a:fld id="{2059A146-CB18-4CB6-B921-34402479599E}" type="slidenum">
              <a:rPr lang="de-DE" smtClean="0"/>
              <a:t>7</a:t>
            </a:fld>
            <a:endParaRPr lang="de-DE"/>
          </a:p>
        </p:txBody>
      </p:sp>
    </p:spTree>
    <p:extLst>
      <p:ext uri="{BB962C8B-B14F-4D97-AF65-F5344CB8AC3E}">
        <p14:creationId xmlns:p14="http://schemas.microsoft.com/office/powerpoint/2010/main" val="175363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Aufgabe der Europäische Kommission ist es, die Interessen der gesamten Europäischen Union zu vertreten.</a:t>
            </a:r>
          </a:p>
          <a:p>
            <a:endParaRPr lang="de-DE" dirty="0"/>
          </a:p>
          <a:p>
            <a:r>
              <a:rPr lang="de-DE" dirty="0"/>
              <a:t>Nach der Europawahl schlägt der Europäische Rat einen Kandidaten oder eine Kandidatin für das Amt des Kommissionspräsidenten vor, der vom Europäischen Parlament mit absoluter Mehrheit bestätigt werden muss. Nach dem Vertrag von Lissabon muss der Europäische Rat dabei das Ergebnis der Europawahl berücksichtigen.</a:t>
            </a:r>
          </a:p>
          <a:p>
            <a:endParaRPr lang="de-DE" dirty="0"/>
          </a:p>
          <a:p>
            <a:r>
              <a:rPr lang="de-DE" dirty="0"/>
              <a:t>Der Kommissionspräsident oder die Kommissionspräsidentin stellt sich dann ihr Kommissionsteam zusammen. Die Nominierung der einzelnen Kommissare liegt allerdings bei den Nationalstaaten. Die Kommission als Ganzes muss in einem letzten Schritt vom EU-Parlament gebilligt werden. Ihre Amtszeit beträgt fünf Jahre.</a:t>
            </a:r>
          </a:p>
          <a:p>
            <a:endParaRPr lang="de-DE" dirty="0"/>
          </a:p>
          <a:p>
            <a:r>
              <a:rPr lang="de-DE" dirty="0"/>
              <a:t>EU-Kommissionspräsidentin ist Ursula von der Leyen, die im Juli 2019 vom Europäischen Parlament zur neuen EU-Kommissionspräsidentin gewählt wurde. Sie ist die erste Frau an der Spitze der EU-Kommission und Nachfolgerin des Luxemburgers Jean-Claude Juncker.</a:t>
            </a:r>
          </a:p>
          <a:p>
            <a:endParaRPr lang="de-DE" dirty="0"/>
          </a:p>
          <a:p>
            <a:r>
              <a:rPr lang="de-DE" dirty="0"/>
              <a:t>Stand: 2023</a:t>
            </a:r>
          </a:p>
        </p:txBody>
      </p:sp>
      <p:sp>
        <p:nvSpPr>
          <p:cNvPr id="4" name="Foliennummernplatzhalter 3"/>
          <p:cNvSpPr>
            <a:spLocks noGrp="1"/>
          </p:cNvSpPr>
          <p:nvPr>
            <p:ph type="sldNum" sz="quarter" idx="5"/>
          </p:nvPr>
        </p:nvSpPr>
        <p:spPr/>
        <p:txBody>
          <a:bodyPr/>
          <a:lstStyle/>
          <a:p>
            <a:fld id="{2059A146-CB18-4CB6-B921-34402479599E}" type="slidenum">
              <a:rPr lang="de-DE" smtClean="0"/>
              <a:t>9</a:t>
            </a:fld>
            <a:endParaRPr lang="de-DE"/>
          </a:p>
        </p:txBody>
      </p:sp>
    </p:spTree>
    <p:extLst>
      <p:ext uri="{BB962C8B-B14F-4D97-AF65-F5344CB8AC3E}">
        <p14:creationId xmlns:p14="http://schemas.microsoft.com/office/powerpoint/2010/main" val="24302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u="none" strike="noStrike" dirty="0">
                <a:solidFill>
                  <a:srgbClr val="515560"/>
                </a:solidFill>
                <a:effectLst/>
                <a:latin typeface="arial" panose="020B0604020202020204" pitchFamily="34" charset="0"/>
              </a:rPr>
              <a:t>Im Rat der EU, landläufig auch „der Rat“ genannt, kommen Minister/innen aus allen EU-</a:t>
            </a:r>
            <a:r>
              <a:rPr lang="de-DE" b="0" i="0" u="none" strike="noStrike" dirty="0" err="1">
                <a:solidFill>
                  <a:srgbClr val="515560"/>
                </a:solidFill>
                <a:effectLst/>
                <a:latin typeface="arial" panose="020B0604020202020204" pitchFamily="34" charset="0"/>
              </a:rPr>
              <a:t>Ländernzusammen</a:t>
            </a:r>
            <a:r>
              <a:rPr lang="de-DE" b="0" i="0" u="none" strike="noStrike" dirty="0">
                <a:solidFill>
                  <a:srgbClr val="515560"/>
                </a:solidFill>
                <a:effectLst/>
                <a:latin typeface="arial" panose="020B0604020202020204" pitchFamily="34" charset="0"/>
              </a:rPr>
              <a:t>, um Rechtsvorschriften zu diskutieren, zu ändern und anzunehmen. Alle auf den Ratstagungen anwesenden Ministerinnen und Minister sind befugt, für die Regierungen der von ihnen vertretenen Mitgliedstaaten verbindlich zu handeln. </a:t>
            </a:r>
          </a:p>
          <a:p>
            <a:pPr algn="l"/>
            <a:r>
              <a:rPr lang="de-DE" b="0" i="0" u="none" strike="noStrike" dirty="0">
                <a:solidFill>
                  <a:srgbClr val="515560"/>
                </a:solidFill>
                <a:effectLst/>
                <a:latin typeface="arial" panose="020B0604020202020204" pitchFamily="34" charset="0"/>
              </a:rPr>
              <a:t>Der Rat der Europäischen Union hat keine festen Mitglieder. Er tritt in zehn verschiedenen Konfigurationen zusammen, je nach Politikbereich. Zu diesen Treffen sendet jedes Mitgliedsland den jeweils für das anstehende Thema zuständigen Minister.</a:t>
            </a:r>
          </a:p>
          <a:p>
            <a:pPr algn="l"/>
            <a:r>
              <a:rPr lang="de-DE" b="0" i="0" u="none" strike="noStrike" dirty="0">
                <a:solidFill>
                  <a:srgbClr val="515560"/>
                </a:solidFill>
                <a:effectLst/>
                <a:latin typeface="arial" panose="020B0604020202020204" pitchFamily="34" charset="0"/>
              </a:rPr>
              <a:t>Wenn der Rat also zum Beispiel über Wirtschaft und Finanzen berät – der so genannte </a:t>
            </a:r>
            <a:r>
              <a:rPr lang="de-DE" b="0" i="0" u="none" strike="noStrike" dirty="0" err="1">
                <a:solidFill>
                  <a:srgbClr val="515560"/>
                </a:solidFill>
                <a:effectLst/>
                <a:latin typeface="arial" panose="020B0604020202020204" pitchFamily="34" charset="0"/>
              </a:rPr>
              <a:t>Ecofin</a:t>
            </a:r>
            <a:r>
              <a:rPr lang="de-DE" b="0" i="0" u="none" strike="noStrike" dirty="0">
                <a:solidFill>
                  <a:srgbClr val="515560"/>
                </a:solidFill>
                <a:effectLst/>
                <a:latin typeface="arial" panose="020B0604020202020204" pitchFamily="34" charset="0"/>
              </a:rPr>
              <a:t>-Rat –, kommen die Finanzminister/innen der EU-Mitgliedsländer zusammen.</a:t>
            </a:r>
          </a:p>
          <a:p>
            <a:endParaRPr lang="de-DE" b="0" dirty="0"/>
          </a:p>
        </p:txBody>
      </p:sp>
      <p:sp>
        <p:nvSpPr>
          <p:cNvPr id="4" name="Foliennummernplatzhalter 3"/>
          <p:cNvSpPr>
            <a:spLocks noGrp="1"/>
          </p:cNvSpPr>
          <p:nvPr>
            <p:ph type="sldNum" sz="quarter" idx="5"/>
          </p:nvPr>
        </p:nvSpPr>
        <p:spPr/>
        <p:txBody>
          <a:bodyPr/>
          <a:lstStyle/>
          <a:p>
            <a:fld id="{2059A146-CB18-4CB6-B921-34402479599E}" type="slidenum">
              <a:rPr lang="de-DE" smtClean="0"/>
              <a:t>11</a:t>
            </a:fld>
            <a:endParaRPr lang="de-DE"/>
          </a:p>
        </p:txBody>
      </p:sp>
    </p:spTree>
    <p:extLst>
      <p:ext uri="{BB962C8B-B14F-4D97-AF65-F5344CB8AC3E}">
        <p14:creationId xmlns:p14="http://schemas.microsoft.com/office/powerpoint/2010/main" val="9166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1949 gegründete Europarat (heute 46 Mitgliedstaaten) ist keine Institution der EU. Der Europarat ist ein Forum, welches zur Diskussion über allgemeine, europäische Fragen genutzt wird. Seit Mitte der 1990er-Jahre beschäftigt er sich vor allem mit dem Thema Sicherheit in Europa, sowie dem Schutz der Demokratie und der Menschenrechte. </a:t>
            </a:r>
          </a:p>
        </p:txBody>
      </p:sp>
    </p:spTree>
    <p:extLst>
      <p:ext uri="{BB962C8B-B14F-4D97-AF65-F5344CB8AC3E}">
        <p14:creationId xmlns:p14="http://schemas.microsoft.com/office/powerpoint/2010/main" val="1216112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407916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3E0FFA9A-5D18-4AD2-A725-4C344A5C73A8}"/>
              </a:ext>
            </a:extLst>
          </p:cNvPr>
          <p:cNvSpPr/>
          <p:nvPr userDrawn="1"/>
        </p:nvSpPr>
        <p:spPr>
          <a:xfrm>
            <a:off x="1"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Grafik 18">
            <a:extLst>
              <a:ext uri="{FF2B5EF4-FFF2-40B4-BE49-F238E27FC236}">
                <a16:creationId xmlns:a16="http://schemas.microsoft.com/office/drawing/2014/main" id="{66612BDE-EC95-4B84-B8CB-7663DD434C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7789" y="6392417"/>
            <a:ext cx="2161670" cy="474689"/>
          </a:xfrm>
          <a:prstGeom prst="rect">
            <a:avLst/>
          </a:prstGeom>
        </p:spPr>
      </p:pic>
      <p:sp>
        <p:nvSpPr>
          <p:cNvPr id="8" name="Rectangle 7"/>
          <p:cNvSpPr/>
          <p:nvPr/>
        </p:nvSpPr>
        <p:spPr>
          <a:xfrm>
            <a:off x="15"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7000" spc="-50" baseline="0">
                <a:solidFill>
                  <a:schemeClr val="accent1"/>
                </a:solidFill>
              </a:defRPr>
            </a:lvl1pPr>
          </a:lstStyle>
          <a:p>
            <a:r>
              <a:rPr lang="de-DE" dirty="0"/>
              <a:t>Mastertitelformat bearbeiten</a:t>
            </a:r>
            <a:endParaRPr lang="en-US" dirty="0"/>
          </a:p>
        </p:txBody>
      </p:sp>
      <p:sp>
        <p:nvSpPr>
          <p:cNvPr id="3" name="Subtitle 2"/>
          <p:cNvSpPr>
            <a:spLocks noGrp="1"/>
          </p:cNvSpPr>
          <p:nvPr>
            <p:ph type="subTitle" idx="1"/>
          </p:nvPr>
        </p:nvSpPr>
        <p:spPr>
          <a:xfrm>
            <a:off x="1100051" y="4455620"/>
            <a:ext cx="10058400" cy="464682"/>
          </a:xfrm>
          <a:prstGeom prst="rect">
            <a:avLst/>
          </a:prstGeom>
        </p:spPr>
        <p:txBody>
          <a:bodyPr lIns="91440" rIns="91440">
            <a:normAutofit/>
          </a:bodyPr>
          <a:lstStyle>
            <a:lvl1pPr marL="0" indent="0" algn="l">
              <a:buNone/>
              <a:defRPr sz="2400" cap="all" spc="200" baseline="0">
                <a:solidFill>
                  <a:schemeClr val="accent2">
                    <a:lumMod val="60000"/>
                    <a:lumOff val="4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Master-Untertitelformat bearbeiten</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2248886A-F3F5-4072-9EF4-2491B2B05D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0458" y="241963"/>
            <a:ext cx="1989001" cy="1029026"/>
          </a:xfrm>
          <a:prstGeom prst="rect">
            <a:avLst/>
          </a:prstGeom>
        </p:spPr>
      </p:pic>
      <p:pic>
        <p:nvPicPr>
          <p:cNvPr id="25" name="Grafik 24">
            <a:extLst>
              <a:ext uri="{FF2B5EF4-FFF2-40B4-BE49-F238E27FC236}">
                <a16:creationId xmlns:a16="http://schemas.microsoft.com/office/drawing/2014/main" id="{7092603B-F5DF-427D-BDB6-3B2A7750919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00" y="6347762"/>
            <a:ext cx="2472271" cy="558733"/>
          </a:xfrm>
          <a:prstGeom prst="rect">
            <a:avLst/>
          </a:prstGeom>
        </p:spPr>
      </p:pic>
    </p:spTree>
    <p:extLst>
      <p:ext uri="{BB962C8B-B14F-4D97-AF65-F5344CB8AC3E}">
        <p14:creationId xmlns:p14="http://schemas.microsoft.com/office/powerpoint/2010/main" val="228753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097280" y="1122218"/>
            <a:ext cx="10058400" cy="4746876"/>
          </a:xfrm>
          <a:prstGeom prst="rect">
            <a:avLst/>
          </a:prstGeo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0F265A9-03B2-43A4-9B73-D1C33FD096C4}" type="datetime1">
              <a:rPr lang="de-DE" smtClean="0"/>
              <a:t>22.01.24</a:t>
            </a:fld>
            <a:endParaRPr lang="de-DE"/>
          </a:p>
        </p:txBody>
      </p:sp>
      <p:sp>
        <p:nvSpPr>
          <p:cNvPr id="5" name="Footer Placeholder 4"/>
          <p:cNvSpPr>
            <a:spLocks noGrp="1"/>
          </p:cNvSpPr>
          <p:nvPr>
            <p:ph type="ftr" sz="quarter" idx="11"/>
          </p:nvPr>
        </p:nvSpPr>
        <p:spPr/>
        <p:txBody>
          <a:bodyPr/>
          <a:lstStyle/>
          <a:p>
            <a:r>
              <a:rPr lang="de-DE"/>
              <a:t>Workshop politische Europabildung</a:t>
            </a:r>
          </a:p>
        </p:txBody>
      </p:sp>
    </p:spTree>
    <p:extLst>
      <p:ext uri="{BB962C8B-B14F-4D97-AF65-F5344CB8AC3E}">
        <p14:creationId xmlns:p14="http://schemas.microsoft.com/office/powerpoint/2010/main" val="284143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a:prstGeom prst="rect">
            <a:avLst/>
          </a:prstGeo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2B00A9B-6CB3-41D5-8BD3-095A2EDAA008}" type="datetime1">
              <a:rPr lang="de-DE" smtClean="0"/>
              <a:t>22.01.24</a:t>
            </a:fld>
            <a:endParaRPr lang="de-DE"/>
          </a:p>
        </p:txBody>
      </p:sp>
      <p:sp>
        <p:nvSpPr>
          <p:cNvPr id="5" name="Footer Placeholder 4"/>
          <p:cNvSpPr>
            <a:spLocks noGrp="1"/>
          </p:cNvSpPr>
          <p:nvPr>
            <p:ph type="ftr" sz="quarter" idx="11"/>
          </p:nvPr>
        </p:nvSpPr>
        <p:spPr/>
        <p:txBody>
          <a:bodyPr/>
          <a:lstStyle/>
          <a:p>
            <a:r>
              <a:rPr lang="de-DE"/>
              <a:t>Workshop politische Europabildung</a:t>
            </a:r>
          </a:p>
        </p:txBody>
      </p:sp>
      <p:pic>
        <p:nvPicPr>
          <p:cNvPr id="9" name="Grafik 8">
            <a:extLst>
              <a:ext uri="{FF2B5EF4-FFF2-40B4-BE49-F238E27FC236}">
                <a16:creationId xmlns:a16="http://schemas.microsoft.com/office/drawing/2014/main" id="{5BA5CC7C-6962-4862-8D6A-DC6AAE60C5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1481" y="6442115"/>
            <a:ext cx="1044199" cy="374569"/>
          </a:xfrm>
          <a:prstGeom prst="rect">
            <a:avLst/>
          </a:prstGeom>
        </p:spPr>
      </p:pic>
    </p:spTree>
    <p:extLst>
      <p:ext uri="{BB962C8B-B14F-4D97-AF65-F5344CB8AC3E}">
        <p14:creationId xmlns:p14="http://schemas.microsoft.com/office/powerpoint/2010/main" val="343058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02303"/>
          </a:xfrm>
        </p:spPr>
        <p:txBody>
          <a:bodyPr>
            <a:normAutofit/>
          </a:bodyPr>
          <a:lstStyle>
            <a:lvl1pPr marL="0">
              <a:defRPr sz="4000"/>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p>
            <a:fld id="{9CEFE0EF-A58E-449F-8F70-4A8C6E7F607E}" type="datetime1">
              <a:rPr lang="de-DE" smtClean="0"/>
              <a:t>22.01.24</a:t>
            </a:fld>
            <a:endParaRPr lang="de-DE" dirty="0"/>
          </a:p>
        </p:txBody>
      </p:sp>
      <p:sp>
        <p:nvSpPr>
          <p:cNvPr id="5" name="Footer Placeholder 4"/>
          <p:cNvSpPr>
            <a:spLocks noGrp="1"/>
          </p:cNvSpPr>
          <p:nvPr>
            <p:ph type="ftr" sz="quarter" idx="11"/>
          </p:nvPr>
        </p:nvSpPr>
        <p:spPr/>
        <p:txBody>
          <a:bodyPr/>
          <a:lstStyle/>
          <a:p>
            <a:r>
              <a:rPr lang="de-DE"/>
              <a:t>Workshop politische Europabildung</a:t>
            </a:r>
            <a:endParaRPr lang="de-DE" dirty="0"/>
          </a:p>
        </p:txBody>
      </p:sp>
    </p:spTree>
    <p:extLst>
      <p:ext uri="{BB962C8B-B14F-4D97-AF65-F5344CB8AC3E}">
        <p14:creationId xmlns:p14="http://schemas.microsoft.com/office/powerpoint/2010/main" val="67100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887767" y="286603"/>
            <a:ext cx="10267913" cy="702303"/>
          </a:xfrm>
        </p:spPr>
        <p:txBody>
          <a:bodyPr>
            <a:normAutofit/>
          </a:bodyPr>
          <a:lstStyle>
            <a:lvl1pPr marL="0">
              <a:defRPr sz="4000"/>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p>
            <a:fld id="{76E51C7D-301F-46D4-A9D6-B271DD437469}" type="datetime1">
              <a:rPr lang="de-DE" smtClean="0"/>
              <a:t>22.01.24</a:t>
            </a:fld>
            <a:endParaRPr lang="de-DE" dirty="0"/>
          </a:p>
        </p:txBody>
      </p:sp>
      <p:sp>
        <p:nvSpPr>
          <p:cNvPr id="5" name="Footer Placeholder 4"/>
          <p:cNvSpPr>
            <a:spLocks noGrp="1"/>
          </p:cNvSpPr>
          <p:nvPr>
            <p:ph type="ftr" sz="quarter" idx="11"/>
          </p:nvPr>
        </p:nvSpPr>
        <p:spPr/>
        <p:txBody>
          <a:bodyPr/>
          <a:lstStyle/>
          <a:p>
            <a:r>
              <a:rPr lang="de-DE"/>
              <a:t>Workshop politische Europabildung</a:t>
            </a:r>
            <a:endParaRPr lang="de-DE" dirty="0"/>
          </a:p>
        </p:txBody>
      </p:sp>
      <p:sp>
        <p:nvSpPr>
          <p:cNvPr id="6" name="Inhaltsplatzhalter 2">
            <a:extLst>
              <a:ext uri="{FF2B5EF4-FFF2-40B4-BE49-F238E27FC236}">
                <a16:creationId xmlns:a16="http://schemas.microsoft.com/office/drawing/2014/main" id="{31F9BB54-E02F-4AA9-B6DF-74043BD753F8}"/>
              </a:ext>
            </a:extLst>
          </p:cNvPr>
          <p:cNvSpPr txBox="1">
            <a:spLocks/>
          </p:cNvSpPr>
          <p:nvPr userDrawn="1"/>
        </p:nvSpPr>
        <p:spPr>
          <a:xfrm>
            <a:off x="1066799" y="1417320"/>
            <a:ext cx="10058401"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20000"/>
                    <a:lumOff val="8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20000"/>
                    <a:lumOff val="8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pPr>
            <a:endParaRPr lang="de-DE" dirty="0"/>
          </a:p>
        </p:txBody>
      </p:sp>
      <p:sp>
        <p:nvSpPr>
          <p:cNvPr id="8" name="Content Placeholder 2">
            <a:extLst>
              <a:ext uri="{FF2B5EF4-FFF2-40B4-BE49-F238E27FC236}">
                <a16:creationId xmlns:a16="http://schemas.microsoft.com/office/drawing/2014/main" id="{A52D87AA-DC53-42C6-9EBC-351FCDF7272B}"/>
              </a:ext>
            </a:extLst>
          </p:cNvPr>
          <p:cNvSpPr>
            <a:spLocks noGrp="1"/>
          </p:cNvSpPr>
          <p:nvPr>
            <p:ph sz="half" idx="1" hasCustomPrompt="1"/>
          </p:nvPr>
        </p:nvSpPr>
        <p:spPr>
          <a:xfrm>
            <a:off x="887766" y="1203158"/>
            <a:ext cx="10237433" cy="4665936"/>
          </a:xfrm>
          <a:prstGeom prst="rect">
            <a:avLst/>
          </a:prstGeom>
        </p:spPr>
        <p:txBody>
          <a:bodyPr/>
          <a:lstStyle>
            <a:lvl1pPr>
              <a:defRPr/>
            </a:lvl1pPr>
          </a:lstStyle>
          <a:p>
            <a:pPr lvl="0"/>
            <a:r>
              <a:rPr lang="de-DE" dirty="0"/>
              <a:t> 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60852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7000" b="0">
                <a:solidFill>
                  <a:schemeClr val="accent1"/>
                </a:solidFill>
              </a:defRPr>
            </a:lvl1pPr>
          </a:lstStyle>
          <a:p>
            <a:r>
              <a:rPr lang="de-DE" dirty="0"/>
              <a:t>Mastertitelformat bearbeiten</a:t>
            </a:r>
            <a:endParaRPr lang="en-US" dirty="0"/>
          </a:p>
        </p:txBody>
      </p:sp>
      <p:sp>
        <p:nvSpPr>
          <p:cNvPr id="7" name="Rectangle 6"/>
          <p:cNvSpPr/>
          <p:nvPr/>
        </p:nvSpPr>
        <p:spPr>
          <a:xfrm>
            <a:off x="3175" y="6400800"/>
            <a:ext cx="12188825"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097280" y="4453128"/>
            <a:ext cx="10058400" cy="1143000"/>
          </a:xfrm>
          <a:prstGeom prst="rect">
            <a:avLst/>
          </a:prstGeom>
        </p:spPr>
        <p:txBody>
          <a:bodyPr lIns="91440" rIns="91440" anchor="t" anchorCtr="0">
            <a:normAutofit/>
          </a:bodyPr>
          <a:lstStyle>
            <a:lvl1pPr marL="0" indent="0">
              <a:buNone/>
              <a:defRPr sz="2400" cap="all" spc="200" baseline="0">
                <a:solidFill>
                  <a:schemeClr val="accent2">
                    <a:lumMod val="60000"/>
                    <a:lumOff val="4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Mastertextformat bearbeiten</a:t>
            </a:r>
          </a:p>
        </p:txBody>
      </p:sp>
      <p:sp>
        <p:nvSpPr>
          <p:cNvPr id="4" name="Date Placeholder 3"/>
          <p:cNvSpPr>
            <a:spLocks noGrp="1"/>
          </p:cNvSpPr>
          <p:nvPr>
            <p:ph type="dt" sz="half" idx="10"/>
          </p:nvPr>
        </p:nvSpPr>
        <p:spPr/>
        <p:txBody>
          <a:bodyPr/>
          <a:lstStyle/>
          <a:p>
            <a:fld id="{86326771-8C4E-46EB-AAEC-8A0A805B3D97}" type="datetime1">
              <a:rPr lang="de-DE" smtClean="0"/>
              <a:t>22.01.24</a:t>
            </a:fld>
            <a:endParaRPr lang="de-DE"/>
          </a:p>
        </p:txBody>
      </p:sp>
      <p:sp>
        <p:nvSpPr>
          <p:cNvPr id="5" name="Footer Placeholder 4"/>
          <p:cNvSpPr>
            <a:spLocks noGrp="1"/>
          </p:cNvSpPr>
          <p:nvPr>
            <p:ph type="ftr" sz="quarter" idx="11"/>
          </p:nvPr>
        </p:nvSpPr>
        <p:spPr/>
        <p:txBody>
          <a:bodyPr/>
          <a:lstStyle/>
          <a:p>
            <a:r>
              <a:rPr lang="de-DE"/>
              <a:t>Workshop politische Europabildung</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22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dirty="0"/>
              <a:t>Mastertitelformat bearbeiten</a:t>
            </a:r>
            <a:endParaRPr lang="en-US" dirty="0"/>
          </a:p>
        </p:txBody>
      </p:sp>
      <p:sp>
        <p:nvSpPr>
          <p:cNvPr id="3" name="Content Placeholder 2"/>
          <p:cNvSpPr>
            <a:spLocks noGrp="1"/>
          </p:cNvSpPr>
          <p:nvPr>
            <p:ph sz="half" idx="1"/>
          </p:nvPr>
        </p:nvSpPr>
        <p:spPr>
          <a:xfrm>
            <a:off x="1097279" y="1845734"/>
            <a:ext cx="4937760" cy="402336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6217920" y="1845735"/>
            <a:ext cx="4937760" cy="402336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3DB9EF3-18DC-4ECC-B301-1485D386CEBA}" type="datetime1">
              <a:rPr lang="de-DE" smtClean="0"/>
              <a:t>22.01.24</a:t>
            </a:fld>
            <a:endParaRPr lang="de-DE"/>
          </a:p>
        </p:txBody>
      </p:sp>
      <p:sp>
        <p:nvSpPr>
          <p:cNvPr id="6" name="Footer Placeholder 5"/>
          <p:cNvSpPr>
            <a:spLocks noGrp="1"/>
          </p:cNvSpPr>
          <p:nvPr>
            <p:ph type="ftr" sz="quarter" idx="11"/>
          </p:nvPr>
        </p:nvSpPr>
        <p:spPr/>
        <p:txBody>
          <a:bodyPr/>
          <a:lstStyle/>
          <a:p>
            <a:r>
              <a:rPr lang="de-DE"/>
              <a:t>Workshop politische Europabildung</a:t>
            </a:r>
          </a:p>
        </p:txBody>
      </p:sp>
    </p:spTree>
    <p:extLst>
      <p:ext uri="{BB962C8B-B14F-4D97-AF65-F5344CB8AC3E}">
        <p14:creationId xmlns:p14="http://schemas.microsoft.com/office/powerpoint/2010/main" val="273931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D903E6E-E37C-4C79-B3C5-B432515B3B69}" type="datetime1">
              <a:rPr lang="de-DE" smtClean="0"/>
              <a:t>22.01.24</a:t>
            </a:fld>
            <a:endParaRPr lang="de-DE"/>
          </a:p>
        </p:txBody>
      </p:sp>
      <p:sp>
        <p:nvSpPr>
          <p:cNvPr id="8" name="Footer Placeholder 7"/>
          <p:cNvSpPr>
            <a:spLocks noGrp="1"/>
          </p:cNvSpPr>
          <p:nvPr>
            <p:ph type="ftr" sz="quarter" idx="11"/>
          </p:nvPr>
        </p:nvSpPr>
        <p:spPr/>
        <p:txBody>
          <a:bodyPr/>
          <a:lstStyle/>
          <a:p>
            <a:r>
              <a:rPr lang="de-DE"/>
              <a:t>Workshop politische Europabildung</a:t>
            </a:r>
          </a:p>
        </p:txBody>
      </p:sp>
    </p:spTree>
    <p:extLst>
      <p:ext uri="{BB962C8B-B14F-4D97-AF65-F5344CB8AC3E}">
        <p14:creationId xmlns:p14="http://schemas.microsoft.com/office/powerpoint/2010/main" val="363094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47BA3E4-525F-4F92-8214-1CBBFA07D3BA}" type="datetime1">
              <a:rPr lang="de-DE" smtClean="0"/>
              <a:t>22.01.24</a:t>
            </a:fld>
            <a:endParaRPr lang="de-DE"/>
          </a:p>
        </p:txBody>
      </p:sp>
      <p:sp>
        <p:nvSpPr>
          <p:cNvPr id="4" name="Footer Placeholder 3"/>
          <p:cNvSpPr>
            <a:spLocks noGrp="1"/>
          </p:cNvSpPr>
          <p:nvPr>
            <p:ph type="ftr" sz="quarter" idx="11"/>
          </p:nvPr>
        </p:nvSpPr>
        <p:spPr/>
        <p:txBody>
          <a:bodyPr/>
          <a:lstStyle/>
          <a:p>
            <a:r>
              <a:rPr lang="de-DE"/>
              <a:t>Workshop politische Europabildung</a:t>
            </a:r>
          </a:p>
        </p:txBody>
      </p:sp>
    </p:spTree>
    <p:extLst>
      <p:ext uri="{BB962C8B-B14F-4D97-AF65-F5344CB8AC3E}">
        <p14:creationId xmlns:p14="http://schemas.microsoft.com/office/powerpoint/2010/main" val="1208125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F6C2ED4-B8FE-4DD8-989F-E19C78080AD1}" type="datetime1">
              <a:rPr lang="de-DE" smtClean="0"/>
              <a:t>22.01.24</a:t>
            </a:fld>
            <a:endParaRPr lang="de-DE"/>
          </a:p>
        </p:txBody>
      </p:sp>
      <p:sp>
        <p:nvSpPr>
          <p:cNvPr id="8" name="Footer Placeholder 7"/>
          <p:cNvSpPr>
            <a:spLocks noGrp="1"/>
          </p:cNvSpPr>
          <p:nvPr>
            <p:ph type="ftr" sz="quarter" idx="11"/>
          </p:nvPr>
        </p:nvSpPr>
        <p:spPr/>
        <p:txBody>
          <a:bodyPr/>
          <a:lstStyle>
            <a:lvl1pPr>
              <a:defRPr>
                <a:solidFill>
                  <a:srgbClr val="FFFFFF"/>
                </a:solidFill>
              </a:defRPr>
            </a:lvl1pPr>
          </a:lstStyle>
          <a:p>
            <a:r>
              <a:rPr lang="de-DE"/>
              <a:t>Workshop politische Europabildung</a:t>
            </a:r>
          </a:p>
        </p:txBody>
      </p:sp>
      <p:pic>
        <p:nvPicPr>
          <p:cNvPr id="10" name="Grafik 9">
            <a:extLst>
              <a:ext uri="{FF2B5EF4-FFF2-40B4-BE49-F238E27FC236}">
                <a16:creationId xmlns:a16="http://schemas.microsoft.com/office/drawing/2014/main" id="{4F89074E-2466-409C-8932-82BEA2F24E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1481" y="6442115"/>
            <a:ext cx="1044199" cy="374569"/>
          </a:xfrm>
          <a:prstGeom prst="rect">
            <a:avLst/>
          </a:prstGeom>
        </p:spPr>
      </p:pic>
    </p:spTree>
    <p:extLst>
      <p:ext uri="{BB962C8B-B14F-4D97-AF65-F5344CB8AC3E}">
        <p14:creationId xmlns:p14="http://schemas.microsoft.com/office/powerpoint/2010/main" val="87716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chemeClr val="bg1"/>
                </a:solidFill>
              </a:defRPr>
            </a:lvl1pPr>
          </a:lstStyle>
          <a:p>
            <a:r>
              <a:rPr lang="de-DE" dirty="0"/>
              <a:t>Mastertitelformat bearbeiten</a:t>
            </a:r>
            <a:endParaRPr lang="en-US" dirty="0"/>
          </a:p>
        </p:txBody>
      </p:sp>
      <p:sp>
        <p:nvSpPr>
          <p:cNvPr id="3" name="Content Placeholder 2"/>
          <p:cNvSpPr>
            <a:spLocks noGrp="1"/>
          </p:cNvSpPr>
          <p:nvPr>
            <p:ph idx="1"/>
          </p:nvPr>
        </p:nvSpPr>
        <p:spPr>
          <a:xfrm>
            <a:off x="4800600" y="1354975"/>
            <a:ext cx="6492240" cy="4779818"/>
          </a:xfrm>
          <a:prstGeom prst="rect">
            <a:avLst/>
          </a:prstGeom>
        </p:spPr>
        <p:txBody>
          <a:bodyPr anchor="ctr" anchorCtr="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457200" y="2926080"/>
            <a:ext cx="3200400" cy="3379124"/>
          </a:xfrm>
          <a:prstGeom prst="rect">
            <a:avLst/>
          </a:prstGeom>
        </p:spPr>
        <p:txBody>
          <a:bodyPr lIns="91440" rIns="91440">
            <a:normAutofit/>
          </a:bodyPr>
          <a:lstStyle>
            <a:lvl1pPr marL="0" indent="0">
              <a:buNone/>
              <a:defRPr sz="15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A1E379-E628-41E6-A717-4141DA91A679}" type="datetime1">
              <a:rPr lang="de-DE" smtClean="0"/>
              <a:t>22.01.24</a:t>
            </a:fld>
            <a:endParaRPr lang="de-D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de-DE"/>
              <a:t>Workshop politische Europabildung</a:t>
            </a:r>
          </a:p>
        </p:txBody>
      </p:sp>
    </p:spTree>
    <p:extLst>
      <p:ext uri="{BB962C8B-B14F-4D97-AF65-F5344CB8AC3E}">
        <p14:creationId xmlns:p14="http://schemas.microsoft.com/office/powerpoint/2010/main" val="268967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prstGeom prst="rect">
            <a:avLst/>
          </a:prstGeo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3"/>
            <a:ext cx="10113264"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AC4728B-E3A9-4E69-8246-03B3E67F5FCE}" type="datetime1">
              <a:rPr lang="de-DE" smtClean="0"/>
              <a:t>22.01.24</a:t>
            </a:fld>
            <a:endParaRPr lang="de-DE"/>
          </a:p>
        </p:txBody>
      </p:sp>
      <p:sp>
        <p:nvSpPr>
          <p:cNvPr id="6" name="Footer Placeholder 5"/>
          <p:cNvSpPr>
            <a:spLocks noGrp="1"/>
          </p:cNvSpPr>
          <p:nvPr>
            <p:ph type="ftr" sz="quarter" idx="11"/>
          </p:nvPr>
        </p:nvSpPr>
        <p:spPr/>
        <p:txBody>
          <a:bodyPr/>
          <a:lstStyle/>
          <a:p>
            <a:r>
              <a:rPr lang="de-DE"/>
              <a:t>Workshop politische Europabildung</a:t>
            </a:r>
          </a:p>
        </p:txBody>
      </p:sp>
      <p:pic>
        <p:nvPicPr>
          <p:cNvPr id="10" name="Grafik 9">
            <a:extLst>
              <a:ext uri="{FF2B5EF4-FFF2-40B4-BE49-F238E27FC236}">
                <a16:creationId xmlns:a16="http://schemas.microsoft.com/office/drawing/2014/main" id="{B0C94E20-CF00-496A-AAFE-FFE760C21F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1481" y="6442115"/>
            <a:ext cx="1044199" cy="374569"/>
          </a:xfrm>
          <a:prstGeom prst="rect">
            <a:avLst/>
          </a:prstGeom>
        </p:spPr>
      </p:pic>
    </p:spTree>
    <p:extLst>
      <p:ext uri="{BB962C8B-B14F-4D97-AF65-F5344CB8AC3E}">
        <p14:creationId xmlns:p14="http://schemas.microsoft.com/office/powerpoint/2010/main" val="92837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72357" y="286603"/>
            <a:ext cx="10383323" cy="702303"/>
          </a:xfrm>
          <a:prstGeom prst="rect">
            <a:avLst/>
          </a:prstGeom>
        </p:spPr>
        <p:txBody>
          <a:bodyPr vert="horz" lIns="91440" tIns="45720" rIns="91440" bIns="45720" rtlCol="0" anchor="b">
            <a:normAutofit/>
          </a:bodyPr>
          <a:lstStyle/>
          <a:p>
            <a:r>
              <a:rPr lang="de-DE" dirty="0"/>
              <a:t>Mastertitelformat bearbeiten</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bg1"/>
                </a:solidFill>
              </a:defRPr>
            </a:lvl1pPr>
          </a:lstStyle>
          <a:p>
            <a:fld id="{15DAC115-924B-4561-8D8B-60AD63F5E012}" type="datetime1">
              <a:rPr lang="de-DE" smtClean="0"/>
              <a:t>22.01.24</a:t>
            </a:fld>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bg1"/>
                </a:solidFill>
              </a:defRPr>
            </a:lvl1pPr>
          </a:lstStyle>
          <a:p>
            <a:r>
              <a:rPr lang="de-DE"/>
              <a:t>Workshop politische Europabildung</a:t>
            </a:r>
            <a:endParaRPr lang="de-DE" dirty="0"/>
          </a:p>
        </p:txBody>
      </p:sp>
      <p:cxnSp>
        <p:nvCxnSpPr>
          <p:cNvPr id="10" name="Straight Connector 9"/>
          <p:cNvCxnSpPr/>
          <p:nvPr/>
        </p:nvCxnSpPr>
        <p:spPr>
          <a:xfrm>
            <a:off x="1193532" y="99800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F2A11FE2-AB42-43E1-88B9-CF031C70305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111481" y="6417900"/>
            <a:ext cx="1044199" cy="374569"/>
          </a:xfrm>
          <a:prstGeom prst="rect">
            <a:avLst/>
          </a:prstGeom>
        </p:spPr>
      </p:pic>
      <p:sp>
        <p:nvSpPr>
          <p:cNvPr id="12" name="Inhaltsplatzhalter 2">
            <a:extLst>
              <a:ext uri="{FF2B5EF4-FFF2-40B4-BE49-F238E27FC236}">
                <a16:creationId xmlns:a16="http://schemas.microsoft.com/office/drawing/2014/main" id="{CD787295-FB4B-4FC8-963F-CB7A5E5D30C5}"/>
              </a:ext>
            </a:extLst>
          </p:cNvPr>
          <p:cNvSpPr txBox="1">
            <a:spLocks/>
          </p:cNvSpPr>
          <p:nvPr userDrawn="1"/>
        </p:nvSpPr>
        <p:spPr>
          <a:xfrm>
            <a:off x="1066799" y="1417320"/>
            <a:ext cx="10058401"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20000"/>
                    <a:lumOff val="8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20000"/>
                    <a:lumOff val="8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indent="-91440">
              <a:lnSpc>
                <a:spcPct val="150000"/>
              </a:lnSpc>
            </a:pPr>
            <a:r>
              <a:rPr lang="de-DE" dirty="0"/>
              <a:t> </a:t>
            </a:r>
          </a:p>
        </p:txBody>
      </p:sp>
    </p:spTree>
    <p:extLst>
      <p:ext uri="{BB962C8B-B14F-4D97-AF65-F5344CB8AC3E}">
        <p14:creationId xmlns:p14="http://schemas.microsoft.com/office/powerpoint/2010/main" val="32971542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l" defTabSz="914400" rtl="0" eaLnBrk="1" latinLnBrk="0" hangingPunct="1">
        <a:lnSpc>
          <a:spcPct val="85000"/>
        </a:lnSpc>
        <a:spcBef>
          <a:spcPct val="0"/>
        </a:spcBef>
        <a:buNone/>
        <a:defRPr sz="4000" kern="1200" spc="-50" baseline="0">
          <a:solidFill>
            <a:schemeClr val="accent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lumMod val="20000"/>
              <a:lumOff val="80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20000"/>
              <a:lumOff val="80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20000"/>
              <a:lumOff val="80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F35A41E-61BE-4EAE-86AA-AF28AD72F010}"/>
              </a:ext>
            </a:extLst>
          </p:cNvPr>
          <p:cNvSpPr>
            <a:spLocks noGrp="1"/>
          </p:cNvSpPr>
          <p:nvPr>
            <p:ph type="ctrTitle"/>
          </p:nvPr>
        </p:nvSpPr>
        <p:spPr/>
        <p:txBody>
          <a:bodyPr/>
          <a:lstStyle/>
          <a:p>
            <a:r>
              <a:rPr lang="de-DE" dirty="0" err="1"/>
              <a:t>It‘s</a:t>
            </a:r>
            <a:r>
              <a:rPr lang="de-DE"/>
              <a:t> Quiz Time!</a:t>
            </a:r>
          </a:p>
        </p:txBody>
      </p:sp>
      <p:sp>
        <p:nvSpPr>
          <p:cNvPr id="7" name="Untertitel 6">
            <a:extLst>
              <a:ext uri="{FF2B5EF4-FFF2-40B4-BE49-F238E27FC236}">
                <a16:creationId xmlns:a16="http://schemas.microsoft.com/office/drawing/2014/main" id="{1745264F-0495-4D61-878F-27A7F6EF8A12}"/>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459083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35D91-13D3-4337-84B0-ACBEDA6A80BE}"/>
              </a:ext>
            </a:extLst>
          </p:cNvPr>
          <p:cNvSpPr>
            <a:spLocks noGrp="1"/>
          </p:cNvSpPr>
          <p:nvPr>
            <p:ph type="title"/>
          </p:nvPr>
        </p:nvSpPr>
        <p:spPr/>
        <p:txBody>
          <a:bodyPr>
            <a:normAutofit/>
          </a:bodyPr>
          <a:lstStyle/>
          <a:p>
            <a:r>
              <a:rPr lang="de-DE" dirty="0"/>
              <a:t>Es gibt ihn in 10 verschiedenen Zusammen-setzungen.</a:t>
            </a:r>
          </a:p>
        </p:txBody>
      </p:sp>
      <p:sp>
        <p:nvSpPr>
          <p:cNvPr id="5" name="Inhaltsplatzhalter 4">
            <a:extLst>
              <a:ext uri="{FF2B5EF4-FFF2-40B4-BE49-F238E27FC236}">
                <a16:creationId xmlns:a16="http://schemas.microsoft.com/office/drawing/2014/main" id="{C1B208B5-80E6-45CE-8E0B-CA9F7D12CB25}"/>
              </a:ext>
            </a:extLst>
          </p:cNvPr>
          <p:cNvSpPr>
            <a:spLocks noGrp="1"/>
          </p:cNvSpPr>
          <p:nvPr>
            <p:ph idx="1"/>
          </p:nvPr>
        </p:nvSpPr>
        <p:spPr/>
        <p:txBody>
          <a:bodyPr/>
          <a:lstStyle/>
          <a:p>
            <a:r>
              <a:rPr lang="de-DE" dirty="0"/>
              <a:t> Der Europäische Rat</a:t>
            </a:r>
          </a:p>
          <a:p>
            <a:r>
              <a:rPr lang="de-DE" dirty="0"/>
              <a:t> Der Rat der Europäischen Union</a:t>
            </a:r>
          </a:p>
          <a:p>
            <a:r>
              <a:rPr lang="de-DE" dirty="0"/>
              <a:t> Das Europäische Parlament</a:t>
            </a:r>
          </a:p>
        </p:txBody>
      </p:sp>
      <p:sp>
        <p:nvSpPr>
          <p:cNvPr id="6" name="Textplatzhalter 5">
            <a:extLst>
              <a:ext uri="{FF2B5EF4-FFF2-40B4-BE49-F238E27FC236}">
                <a16:creationId xmlns:a16="http://schemas.microsoft.com/office/drawing/2014/main" id="{DDFC0D92-D57D-4BBE-B121-CBC8510F1CBD}"/>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129302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35D91-13D3-4337-84B0-ACBEDA6A80BE}"/>
              </a:ext>
            </a:extLst>
          </p:cNvPr>
          <p:cNvSpPr>
            <a:spLocks noGrp="1"/>
          </p:cNvSpPr>
          <p:nvPr>
            <p:ph type="title"/>
          </p:nvPr>
        </p:nvSpPr>
        <p:spPr/>
        <p:txBody>
          <a:bodyPr>
            <a:normAutofit/>
          </a:bodyPr>
          <a:lstStyle/>
          <a:p>
            <a:r>
              <a:rPr lang="de-DE" dirty="0"/>
              <a:t>Es gibt ihn in 10 verschiedenen Zusammen-setzungen.</a:t>
            </a:r>
          </a:p>
        </p:txBody>
      </p:sp>
      <p:sp>
        <p:nvSpPr>
          <p:cNvPr id="5" name="Inhaltsplatzhalter 4">
            <a:extLst>
              <a:ext uri="{FF2B5EF4-FFF2-40B4-BE49-F238E27FC236}">
                <a16:creationId xmlns:a16="http://schemas.microsoft.com/office/drawing/2014/main" id="{C1B208B5-80E6-45CE-8E0B-CA9F7D12CB25}"/>
              </a:ext>
            </a:extLst>
          </p:cNvPr>
          <p:cNvSpPr>
            <a:spLocks noGrp="1"/>
          </p:cNvSpPr>
          <p:nvPr>
            <p:ph idx="1"/>
          </p:nvPr>
        </p:nvSpPr>
        <p:spPr/>
        <p:txBody>
          <a:bodyPr anchor="b"/>
          <a:lstStyle/>
          <a:p>
            <a:pPr marL="0" indent="0" algn="ctr">
              <a:buNone/>
            </a:pPr>
            <a:r>
              <a:rPr lang="de-DE" sz="3600" b="1" dirty="0"/>
              <a:t>Der Rat der Europäischen Union</a:t>
            </a:r>
          </a:p>
        </p:txBody>
      </p:sp>
      <p:sp>
        <p:nvSpPr>
          <p:cNvPr id="6" name="Textplatzhalter 5">
            <a:extLst>
              <a:ext uri="{FF2B5EF4-FFF2-40B4-BE49-F238E27FC236}">
                <a16:creationId xmlns:a16="http://schemas.microsoft.com/office/drawing/2014/main" id="{CDDD12AF-69E7-4BC8-A287-4149DA7A9F08}"/>
              </a:ext>
            </a:extLst>
          </p:cNvPr>
          <p:cNvSpPr>
            <a:spLocks noGrp="1"/>
          </p:cNvSpPr>
          <p:nvPr>
            <p:ph type="body" sz="half" idx="2"/>
          </p:nvPr>
        </p:nvSpPr>
        <p:spPr/>
        <p:txBody>
          <a:bodyPr/>
          <a:lstStyle/>
          <a:p>
            <a:endParaRPr lang="de-DE"/>
          </a:p>
        </p:txBody>
      </p:sp>
      <p:pic>
        <p:nvPicPr>
          <p:cNvPr id="7" name="Grafik 6">
            <a:extLst>
              <a:ext uri="{FF2B5EF4-FFF2-40B4-BE49-F238E27FC236}">
                <a16:creationId xmlns:a16="http://schemas.microsoft.com/office/drawing/2014/main" id="{D339D294-556D-464A-9138-1D90E3417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120" y="1737359"/>
            <a:ext cx="5101200" cy="2867243"/>
          </a:xfrm>
          <a:prstGeom prst="rect">
            <a:avLst/>
          </a:prstGeom>
        </p:spPr>
      </p:pic>
    </p:spTree>
    <p:extLst>
      <p:ext uri="{BB962C8B-B14F-4D97-AF65-F5344CB8AC3E}">
        <p14:creationId xmlns:p14="http://schemas.microsoft.com/office/powerpoint/2010/main" val="30098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A0AE86-9FC9-4FE9-BEDD-8D92566943FE}"/>
              </a:ext>
            </a:extLst>
          </p:cNvPr>
          <p:cNvSpPr>
            <a:spLocks noGrp="1"/>
          </p:cNvSpPr>
          <p:nvPr>
            <p:ph type="title"/>
          </p:nvPr>
        </p:nvSpPr>
        <p:spPr/>
        <p:txBody>
          <a:bodyPr>
            <a:normAutofit fontScale="90000"/>
          </a:bodyPr>
          <a:lstStyle/>
          <a:p>
            <a:r>
              <a:rPr lang="de-DE" dirty="0"/>
              <a:t>Welche der folgenden Institutionen ist </a:t>
            </a:r>
            <a:r>
              <a:rPr lang="de-DE" u="sng" dirty="0"/>
              <a:t>nicht</a:t>
            </a:r>
            <a:r>
              <a:rPr lang="de-DE" dirty="0"/>
              <a:t> teil der EU?</a:t>
            </a:r>
          </a:p>
        </p:txBody>
      </p:sp>
      <p:sp>
        <p:nvSpPr>
          <p:cNvPr id="5" name="Inhaltsplatzhalter 4">
            <a:extLst>
              <a:ext uri="{FF2B5EF4-FFF2-40B4-BE49-F238E27FC236}">
                <a16:creationId xmlns:a16="http://schemas.microsoft.com/office/drawing/2014/main" id="{46D74886-34F5-4366-A015-90C7DA34E2EE}"/>
              </a:ext>
            </a:extLst>
          </p:cNvPr>
          <p:cNvSpPr>
            <a:spLocks noGrp="1"/>
          </p:cNvSpPr>
          <p:nvPr>
            <p:ph idx="1"/>
          </p:nvPr>
        </p:nvSpPr>
        <p:spPr/>
        <p:txBody>
          <a:bodyPr/>
          <a:lstStyle/>
          <a:p>
            <a:r>
              <a:rPr lang="de-DE" dirty="0"/>
              <a:t> Europäische Kommission</a:t>
            </a:r>
          </a:p>
          <a:p>
            <a:r>
              <a:rPr lang="de-DE" dirty="0"/>
              <a:t> Europäischer Rat</a:t>
            </a:r>
          </a:p>
          <a:p>
            <a:r>
              <a:rPr lang="de-DE" dirty="0"/>
              <a:t> Europarat</a:t>
            </a:r>
          </a:p>
        </p:txBody>
      </p:sp>
      <p:sp>
        <p:nvSpPr>
          <p:cNvPr id="6" name="Textplatzhalter 5">
            <a:extLst>
              <a:ext uri="{FF2B5EF4-FFF2-40B4-BE49-F238E27FC236}">
                <a16:creationId xmlns:a16="http://schemas.microsoft.com/office/drawing/2014/main" id="{C9C5EED6-7677-416D-997F-BEDFD9728A81}"/>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106671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A0AE86-9FC9-4FE9-BEDD-8D92566943FE}"/>
              </a:ext>
            </a:extLst>
          </p:cNvPr>
          <p:cNvSpPr>
            <a:spLocks noGrp="1"/>
          </p:cNvSpPr>
          <p:nvPr>
            <p:ph type="title"/>
          </p:nvPr>
        </p:nvSpPr>
        <p:spPr/>
        <p:txBody>
          <a:bodyPr>
            <a:normAutofit fontScale="90000"/>
          </a:bodyPr>
          <a:lstStyle/>
          <a:p>
            <a:r>
              <a:rPr lang="de-DE" dirty="0"/>
              <a:t>Welche der folgenden Institutionen ist </a:t>
            </a:r>
            <a:r>
              <a:rPr lang="de-DE" u="sng" dirty="0"/>
              <a:t>nicht</a:t>
            </a:r>
            <a:r>
              <a:rPr lang="de-DE" dirty="0"/>
              <a:t> teil der EU?</a:t>
            </a:r>
          </a:p>
        </p:txBody>
      </p:sp>
      <p:sp>
        <p:nvSpPr>
          <p:cNvPr id="5" name="Inhaltsplatzhalter 4">
            <a:extLst>
              <a:ext uri="{FF2B5EF4-FFF2-40B4-BE49-F238E27FC236}">
                <a16:creationId xmlns:a16="http://schemas.microsoft.com/office/drawing/2014/main" id="{46D74886-34F5-4366-A015-90C7DA34E2EE}"/>
              </a:ext>
            </a:extLst>
          </p:cNvPr>
          <p:cNvSpPr>
            <a:spLocks noGrp="1"/>
          </p:cNvSpPr>
          <p:nvPr>
            <p:ph idx="1"/>
          </p:nvPr>
        </p:nvSpPr>
        <p:spPr/>
        <p:txBody>
          <a:bodyPr anchor="b"/>
          <a:lstStyle/>
          <a:p>
            <a:pPr marL="0" indent="0" algn="ctr">
              <a:buNone/>
            </a:pPr>
            <a:r>
              <a:rPr lang="de-DE" sz="3600" b="1" dirty="0"/>
              <a:t>Europarat</a:t>
            </a:r>
          </a:p>
        </p:txBody>
      </p:sp>
      <p:sp>
        <p:nvSpPr>
          <p:cNvPr id="6" name="Textplatzhalter 5">
            <a:extLst>
              <a:ext uri="{FF2B5EF4-FFF2-40B4-BE49-F238E27FC236}">
                <a16:creationId xmlns:a16="http://schemas.microsoft.com/office/drawing/2014/main" id="{161B60CB-FD12-457E-B6D5-367C8489CD5B}"/>
              </a:ext>
            </a:extLst>
          </p:cNvPr>
          <p:cNvSpPr>
            <a:spLocks noGrp="1"/>
          </p:cNvSpPr>
          <p:nvPr>
            <p:ph type="body" sz="half" idx="2"/>
          </p:nvPr>
        </p:nvSpPr>
        <p:spPr/>
        <p:txBody>
          <a:bodyPr/>
          <a:lstStyle/>
          <a:p>
            <a:endParaRPr lang="de-DE"/>
          </a:p>
        </p:txBody>
      </p:sp>
      <p:pic>
        <p:nvPicPr>
          <p:cNvPr id="7" name="Grafik 6">
            <a:extLst>
              <a:ext uri="{FF2B5EF4-FFF2-40B4-BE49-F238E27FC236}">
                <a16:creationId xmlns:a16="http://schemas.microsoft.com/office/drawing/2014/main" id="{4CD9204D-DD47-45C8-9AE8-6D0F10BD1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120" y="1737359"/>
            <a:ext cx="5101200" cy="2866226"/>
          </a:xfrm>
          <a:prstGeom prst="rect">
            <a:avLst/>
          </a:prstGeom>
        </p:spPr>
      </p:pic>
    </p:spTree>
    <p:extLst>
      <p:ext uri="{BB962C8B-B14F-4D97-AF65-F5344CB8AC3E}">
        <p14:creationId xmlns:p14="http://schemas.microsoft.com/office/powerpoint/2010/main" val="280551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59BC4-BDE8-4926-B14A-307EE1B7D9C2}"/>
              </a:ext>
            </a:extLst>
          </p:cNvPr>
          <p:cNvSpPr>
            <a:spLocks noGrp="1"/>
          </p:cNvSpPr>
          <p:nvPr>
            <p:ph type="title"/>
          </p:nvPr>
        </p:nvSpPr>
        <p:spPr/>
        <p:txBody>
          <a:bodyPr>
            <a:normAutofit fontScale="90000"/>
          </a:bodyPr>
          <a:lstStyle/>
          <a:p>
            <a:r>
              <a:rPr lang="de-DE" dirty="0"/>
              <a:t>Wann fand die erste Direktwahl zum Europäischen Parlament statt?</a:t>
            </a:r>
          </a:p>
        </p:txBody>
      </p:sp>
      <p:sp>
        <p:nvSpPr>
          <p:cNvPr id="5" name="Inhaltsplatzhalter 4">
            <a:extLst>
              <a:ext uri="{FF2B5EF4-FFF2-40B4-BE49-F238E27FC236}">
                <a16:creationId xmlns:a16="http://schemas.microsoft.com/office/drawing/2014/main" id="{1AE8524C-964C-47E1-840A-35FC24FCA736}"/>
              </a:ext>
            </a:extLst>
          </p:cNvPr>
          <p:cNvSpPr>
            <a:spLocks noGrp="1"/>
          </p:cNvSpPr>
          <p:nvPr>
            <p:ph idx="1"/>
          </p:nvPr>
        </p:nvSpPr>
        <p:spPr/>
        <p:txBody>
          <a:bodyPr/>
          <a:lstStyle/>
          <a:p>
            <a:r>
              <a:rPr lang="de-DE" dirty="0"/>
              <a:t> 1957</a:t>
            </a:r>
          </a:p>
          <a:p>
            <a:r>
              <a:rPr lang="de-DE" dirty="0"/>
              <a:t> 1979</a:t>
            </a:r>
          </a:p>
          <a:p>
            <a:r>
              <a:rPr lang="de-DE" dirty="0"/>
              <a:t> 2009</a:t>
            </a:r>
          </a:p>
        </p:txBody>
      </p:sp>
      <p:sp>
        <p:nvSpPr>
          <p:cNvPr id="6" name="Textplatzhalter 5">
            <a:extLst>
              <a:ext uri="{FF2B5EF4-FFF2-40B4-BE49-F238E27FC236}">
                <a16:creationId xmlns:a16="http://schemas.microsoft.com/office/drawing/2014/main" id="{2ED9B28B-BE5E-45A1-8C98-9EA4429E2172}"/>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52483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59BC4-BDE8-4926-B14A-307EE1B7D9C2}"/>
              </a:ext>
            </a:extLst>
          </p:cNvPr>
          <p:cNvSpPr>
            <a:spLocks noGrp="1"/>
          </p:cNvSpPr>
          <p:nvPr>
            <p:ph type="title"/>
          </p:nvPr>
        </p:nvSpPr>
        <p:spPr/>
        <p:txBody>
          <a:bodyPr>
            <a:normAutofit fontScale="90000"/>
          </a:bodyPr>
          <a:lstStyle/>
          <a:p>
            <a:r>
              <a:rPr lang="de-DE" dirty="0"/>
              <a:t>Wann fand die erste Direktwahl zum Europäischen Parlament statt?</a:t>
            </a:r>
          </a:p>
        </p:txBody>
      </p:sp>
      <p:sp>
        <p:nvSpPr>
          <p:cNvPr id="5" name="Inhaltsplatzhalter 4">
            <a:extLst>
              <a:ext uri="{FF2B5EF4-FFF2-40B4-BE49-F238E27FC236}">
                <a16:creationId xmlns:a16="http://schemas.microsoft.com/office/drawing/2014/main" id="{1AE8524C-964C-47E1-840A-35FC24FCA736}"/>
              </a:ext>
            </a:extLst>
          </p:cNvPr>
          <p:cNvSpPr>
            <a:spLocks noGrp="1"/>
          </p:cNvSpPr>
          <p:nvPr>
            <p:ph idx="1"/>
          </p:nvPr>
        </p:nvSpPr>
        <p:spPr/>
        <p:txBody>
          <a:bodyPr anchor="b"/>
          <a:lstStyle/>
          <a:p>
            <a:pPr marL="0" indent="0" algn="ctr">
              <a:buNone/>
            </a:pPr>
            <a:r>
              <a:rPr lang="de-DE" sz="3600" b="1" dirty="0"/>
              <a:t>1979</a:t>
            </a:r>
          </a:p>
        </p:txBody>
      </p:sp>
      <p:sp>
        <p:nvSpPr>
          <p:cNvPr id="8" name="Textplatzhalter 7">
            <a:extLst>
              <a:ext uri="{FF2B5EF4-FFF2-40B4-BE49-F238E27FC236}">
                <a16:creationId xmlns:a16="http://schemas.microsoft.com/office/drawing/2014/main" id="{69B89E75-DBE8-4597-90F4-E4BDA33879DF}"/>
              </a:ext>
            </a:extLst>
          </p:cNvPr>
          <p:cNvSpPr>
            <a:spLocks noGrp="1"/>
          </p:cNvSpPr>
          <p:nvPr>
            <p:ph type="body" sz="half" idx="2"/>
          </p:nvPr>
        </p:nvSpPr>
        <p:spPr/>
        <p:txBody>
          <a:bodyPr/>
          <a:lstStyle/>
          <a:p>
            <a:endParaRPr lang="de-DE"/>
          </a:p>
        </p:txBody>
      </p:sp>
      <p:pic>
        <p:nvPicPr>
          <p:cNvPr id="6" name="Grafik 5">
            <a:extLst>
              <a:ext uri="{FF2B5EF4-FFF2-40B4-BE49-F238E27FC236}">
                <a16:creationId xmlns:a16="http://schemas.microsoft.com/office/drawing/2014/main" id="{278DDEE1-2D09-4C12-820A-75AB5E2E4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099" y="1726552"/>
            <a:ext cx="4933838" cy="2775284"/>
          </a:xfrm>
          <a:prstGeom prst="rect">
            <a:avLst/>
          </a:prstGeom>
        </p:spPr>
      </p:pic>
      <p:pic>
        <p:nvPicPr>
          <p:cNvPr id="7" name="Grafik 6">
            <a:extLst>
              <a:ext uri="{FF2B5EF4-FFF2-40B4-BE49-F238E27FC236}">
                <a16:creationId xmlns:a16="http://schemas.microsoft.com/office/drawing/2014/main" id="{1644F721-99E4-4A44-ADC8-CAF56DB58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3245" y="1971193"/>
            <a:ext cx="3403475" cy="2286001"/>
          </a:xfrm>
          <a:prstGeom prst="rect">
            <a:avLst/>
          </a:prstGeom>
        </p:spPr>
      </p:pic>
    </p:spTree>
    <p:extLst>
      <p:ext uri="{BB962C8B-B14F-4D97-AF65-F5344CB8AC3E}">
        <p14:creationId xmlns:p14="http://schemas.microsoft.com/office/powerpoint/2010/main" val="3086806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DDED3-A6CF-4DB2-84D0-8ACAF970331F}"/>
              </a:ext>
            </a:extLst>
          </p:cNvPr>
          <p:cNvSpPr>
            <a:spLocks noGrp="1"/>
          </p:cNvSpPr>
          <p:nvPr>
            <p:ph type="title"/>
          </p:nvPr>
        </p:nvSpPr>
        <p:spPr>
          <a:xfrm>
            <a:off x="465512" y="1143000"/>
            <a:ext cx="3200400" cy="2286000"/>
          </a:xfrm>
        </p:spPr>
        <p:txBody>
          <a:bodyPr>
            <a:normAutofit fontScale="90000"/>
          </a:bodyPr>
          <a:lstStyle/>
          <a:p>
            <a:r>
              <a:rPr lang="de-DE" dirty="0"/>
              <a:t>Diese Institutionen können Vorschläge für neue Gesetze in der EU ändern und müssen neuen Gesetzen zustimmen.</a:t>
            </a:r>
          </a:p>
        </p:txBody>
      </p:sp>
      <p:sp>
        <p:nvSpPr>
          <p:cNvPr id="5" name="Inhaltsplatzhalter 4">
            <a:extLst>
              <a:ext uri="{FF2B5EF4-FFF2-40B4-BE49-F238E27FC236}">
                <a16:creationId xmlns:a16="http://schemas.microsoft.com/office/drawing/2014/main" id="{A0DC7E5A-58F8-4E8A-A1B2-D170E5F6C8F3}"/>
              </a:ext>
            </a:extLst>
          </p:cNvPr>
          <p:cNvSpPr>
            <a:spLocks noGrp="1"/>
          </p:cNvSpPr>
          <p:nvPr>
            <p:ph idx="1"/>
          </p:nvPr>
        </p:nvSpPr>
        <p:spPr/>
        <p:txBody>
          <a:bodyPr/>
          <a:lstStyle/>
          <a:p>
            <a:r>
              <a:rPr lang="de-DE" dirty="0"/>
              <a:t> Der Rat der Europäischen Union und das Europäische Parlament</a:t>
            </a:r>
          </a:p>
          <a:p>
            <a:r>
              <a:rPr lang="de-DE" dirty="0"/>
              <a:t> Das Europäische Parlament und der Europäische Rat</a:t>
            </a:r>
          </a:p>
          <a:p>
            <a:r>
              <a:rPr lang="de-DE" dirty="0"/>
              <a:t> Der Europäische Gerichtshof und das Europäische Parlament</a:t>
            </a:r>
          </a:p>
        </p:txBody>
      </p:sp>
      <p:sp>
        <p:nvSpPr>
          <p:cNvPr id="6" name="Textplatzhalter 5">
            <a:extLst>
              <a:ext uri="{FF2B5EF4-FFF2-40B4-BE49-F238E27FC236}">
                <a16:creationId xmlns:a16="http://schemas.microsoft.com/office/drawing/2014/main" id="{FDE7524B-00E8-421B-A92B-CB94BDE15A8D}"/>
              </a:ext>
            </a:extLst>
          </p:cNvPr>
          <p:cNvSpPr>
            <a:spLocks noGrp="1"/>
          </p:cNvSpPr>
          <p:nvPr>
            <p:ph type="body" sz="half" idx="2"/>
          </p:nvPr>
        </p:nvSpPr>
        <p:spPr>
          <a:xfrm>
            <a:off x="457200" y="3759200"/>
            <a:ext cx="3200400" cy="2546004"/>
          </a:xfrm>
        </p:spPr>
        <p:txBody>
          <a:bodyPr/>
          <a:lstStyle/>
          <a:p>
            <a:endParaRPr lang="de-DE"/>
          </a:p>
        </p:txBody>
      </p:sp>
    </p:spTree>
    <p:extLst>
      <p:ext uri="{BB962C8B-B14F-4D97-AF65-F5344CB8AC3E}">
        <p14:creationId xmlns:p14="http://schemas.microsoft.com/office/powerpoint/2010/main" val="276146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DDED3-A6CF-4DB2-84D0-8ACAF970331F}"/>
              </a:ext>
            </a:extLst>
          </p:cNvPr>
          <p:cNvSpPr>
            <a:spLocks noGrp="1"/>
          </p:cNvSpPr>
          <p:nvPr>
            <p:ph type="title"/>
          </p:nvPr>
        </p:nvSpPr>
        <p:spPr>
          <a:xfrm>
            <a:off x="465512" y="1143000"/>
            <a:ext cx="3200400" cy="2286000"/>
          </a:xfrm>
        </p:spPr>
        <p:txBody>
          <a:bodyPr>
            <a:normAutofit fontScale="90000"/>
          </a:bodyPr>
          <a:lstStyle/>
          <a:p>
            <a:r>
              <a:rPr lang="de-DE" dirty="0"/>
              <a:t>Diese Institutionen können Vorschläge für neue Gesetze in der EU ändern und müssen neuen Gesetzen zustimmen.</a:t>
            </a:r>
          </a:p>
        </p:txBody>
      </p:sp>
      <p:sp>
        <p:nvSpPr>
          <p:cNvPr id="5" name="Inhaltsplatzhalter 4">
            <a:extLst>
              <a:ext uri="{FF2B5EF4-FFF2-40B4-BE49-F238E27FC236}">
                <a16:creationId xmlns:a16="http://schemas.microsoft.com/office/drawing/2014/main" id="{A0DC7E5A-58F8-4E8A-A1B2-D170E5F6C8F3}"/>
              </a:ext>
            </a:extLst>
          </p:cNvPr>
          <p:cNvSpPr>
            <a:spLocks noGrp="1"/>
          </p:cNvSpPr>
          <p:nvPr>
            <p:ph idx="1"/>
          </p:nvPr>
        </p:nvSpPr>
        <p:spPr/>
        <p:txBody>
          <a:bodyPr anchor="b"/>
          <a:lstStyle/>
          <a:p>
            <a:pPr marL="0" indent="0" algn="ctr">
              <a:buNone/>
            </a:pPr>
            <a:r>
              <a:rPr lang="de-DE" sz="3600" b="1" dirty="0"/>
              <a:t>Der Rat der Europäischen Union und das Europäische Parlament</a:t>
            </a:r>
          </a:p>
        </p:txBody>
      </p:sp>
      <p:pic>
        <p:nvPicPr>
          <p:cNvPr id="7" name="Grafik 6">
            <a:extLst>
              <a:ext uri="{FF2B5EF4-FFF2-40B4-BE49-F238E27FC236}">
                <a16:creationId xmlns:a16="http://schemas.microsoft.com/office/drawing/2014/main" id="{A368C1F7-61DF-4F12-AB37-CDE5500ED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765" y="1783080"/>
            <a:ext cx="2533650" cy="1800225"/>
          </a:xfrm>
          <a:prstGeom prst="rect">
            <a:avLst/>
          </a:prstGeom>
        </p:spPr>
      </p:pic>
      <p:pic>
        <p:nvPicPr>
          <p:cNvPr id="9" name="Grafik 8">
            <a:extLst>
              <a:ext uri="{FF2B5EF4-FFF2-40B4-BE49-F238E27FC236}">
                <a16:creationId xmlns:a16="http://schemas.microsoft.com/office/drawing/2014/main" id="{A0F79B68-74A2-4B4D-BB7F-EC6329B79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715" y="2040254"/>
            <a:ext cx="3552825" cy="1285875"/>
          </a:xfrm>
          <a:prstGeom prst="rect">
            <a:avLst/>
          </a:prstGeom>
        </p:spPr>
      </p:pic>
      <p:sp>
        <p:nvSpPr>
          <p:cNvPr id="6" name="Textplatzhalter 5">
            <a:extLst>
              <a:ext uri="{FF2B5EF4-FFF2-40B4-BE49-F238E27FC236}">
                <a16:creationId xmlns:a16="http://schemas.microsoft.com/office/drawing/2014/main" id="{B43993E3-CC9B-1687-2DF0-205157B34203}"/>
              </a:ext>
            </a:extLst>
          </p:cNvPr>
          <p:cNvSpPr>
            <a:spLocks noGrp="1"/>
          </p:cNvSpPr>
          <p:nvPr>
            <p:ph type="body" sz="half" idx="2"/>
          </p:nvPr>
        </p:nvSpPr>
        <p:spPr>
          <a:xfrm>
            <a:off x="457200" y="3759200"/>
            <a:ext cx="3200400" cy="2546004"/>
          </a:xfrm>
        </p:spPr>
        <p:txBody>
          <a:bodyPr/>
          <a:lstStyle/>
          <a:p>
            <a:endParaRPr lang="de-DE"/>
          </a:p>
        </p:txBody>
      </p:sp>
    </p:spTree>
    <p:extLst>
      <p:ext uri="{BB962C8B-B14F-4D97-AF65-F5344CB8AC3E}">
        <p14:creationId xmlns:p14="http://schemas.microsoft.com/office/powerpoint/2010/main" val="3483329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C9290-0B90-4BFB-9C94-953E638613E4}"/>
              </a:ext>
            </a:extLst>
          </p:cNvPr>
          <p:cNvSpPr>
            <a:spLocks noGrp="1"/>
          </p:cNvSpPr>
          <p:nvPr>
            <p:ph type="title"/>
          </p:nvPr>
        </p:nvSpPr>
        <p:spPr/>
        <p:txBody>
          <a:bodyPr/>
          <a:lstStyle/>
          <a:p>
            <a:r>
              <a:rPr lang="de-DE" dirty="0"/>
              <a:t>Wie viele </a:t>
            </a:r>
            <a:r>
              <a:rPr lang="de-DE" dirty="0" err="1"/>
              <a:t>Bürger:innen</a:t>
            </a:r>
            <a:r>
              <a:rPr lang="de-DE" dirty="0"/>
              <a:t> leben in der EU?</a:t>
            </a:r>
          </a:p>
        </p:txBody>
      </p:sp>
      <p:sp>
        <p:nvSpPr>
          <p:cNvPr id="9" name="Inhaltsplatzhalter 8">
            <a:extLst>
              <a:ext uri="{FF2B5EF4-FFF2-40B4-BE49-F238E27FC236}">
                <a16:creationId xmlns:a16="http://schemas.microsoft.com/office/drawing/2014/main" id="{F5B3B94B-B527-418F-9A8B-00F5D8EAA941}"/>
              </a:ext>
            </a:extLst>
          </p:cNvPr>
          <p:cNvSpPr>
            <a:spLocks noGrp="1"/>
          </p:cNvSpPr>
          <p:nvPr>
            <p:ph idx="1"/>
          </p:nvPr>
        </p:nvSpPr>
        <p:spPr/>
        <p:txBody>
          <a:bodyPr/>
          <a:lstStyle/>
          <a:p>
            <a:endParaRPr lang="de-DE"/>
          </a:p>
        </p:txBody>
      </p:sp>
      <p:sp>
        <p:nvSpPr>
          <p:cNvPr id="10" name="Textplatzhalter 9">
            <a:extLst>
              <a:ext uri="{FF2B5EF4-FFF2-40B4-BE49-F238E27FC236}">
                <a16:creationId xmlns:a16="http://schemas.microsoft.com/office/drawing/2014/main" id="{991BC17D-C11E-4E3A-A3D1-855BAC3ED2A2}"/>
              </a:ext>
            </a:extLst>
          </p:cNvPr>
          <p:cNvSpPr>
            <a:spLocks noGrp="1"/>
          </p:cNvSpPr>
          <p:nvPr>
            <p:ph type="body" sz="half" idx="2"/>
          </p:nvPr>
        </p:nvSpPr>
        <p:spPr/>
        <p:txBody>
          <a:bodyPr/>
          <a:lstStyle/>
          <a:p>
            <a:endParaRPr lang="de-DE"/>
          </a:p>
        </p:txBody>
      </p:sp>
      <p:grpSp>
        <p:nvGrpSpPr>
          <p:cNvPr id="6" name="Gruppieren 5">
            <a:extLst>
              <a:ext uri="{FF2B5EF4-FFF2-40B4-BE49-F238E27FC236}">
                <a16:creationId xmlns:a16="http://schemas.microsoft.com/office/drawing/2014/main" id="{A598DE08-8CCC-4E1A-B5CC-977C01518BB6}"/>
              </a:ext>
            </a:extLst>
          </p:cNvPr>
          <p:cNvGrpSpPr/>
          <p:nvPr/>
        </p:nvGrpSpPr>
        <p:grpSpPr>
          <a:xfrm rot="546807">
            <a:off x="6216290" y="2796214"/>
            <a:ext cx="3660858" cy="1265574"/>
            <a:chOff x="6691735" y="3291070"/>
            <a:chExt cx="3660858" cy="1265574"/>
          </a:xfrm>
        </p:grpSpPr>
        <p:pic>
          <p:nvPicPr>
            <p:cNvPr id="7" name="Grafik 6">
              <a:extLst>
                <a:ext uri="{FF2B5EF4-FFF2-40B4-BE49-F238E27FC236}">
                  <a16:creationId xmlns:a16="http://schemas.microsoft.com/office/drawing/2014/main" id="{157B3DAC-263F-4244-9531-886D7E109AFA}"/>
                </a:ext>
              </a:extLst>
            </p:cNvPr>
            <p:cNvPicPr>
              <a:picLocks noChangeAspect="1"/>
            </p:cNvPicPr>
            <p:nvPr/>
          </p:nvPicPr>
          <p:blipFill rotWithShape="1">
            <a:blip r:embed="rId2"/>
            <a:srcRect l="11114" t="5226" r="10490" b="4532"/>
            <a:stretch/>
          </p:blipFill>
          <p:spPr>
            <a:xfrm rot="4230582">
              <a:off x="7814725" y="2168080"/>
              <a:ext cx="1265574" cy="3511553"/>
            </a:xfrm>
            <a:prstGeom prst="rect">
              <a:avLst/>
            </a:prstGeom>
          </p:spPr>
        </p:pic>
        <p:sp>
          <p:nvSpPr>
            <p:cNvPr id="8" name="Textfeld 7">
              <a:extLst>
                <a:ext uri="{FF2B5EF4-FFF2-40B4-BE49-F238E27FC236}">
                  <a16:creationId xmlns:a16="http://schemas.microsoft.com/office/drawing/2014/main" id="{46CCBD3B-142D-4D88-A083-C2119E175A15}"/>
                </a:ext>
              </a:extLst>
            </p:cNvPr>
            <p:cNvSpPr txBox="1"/>
            <p:nvPr/>
          </p:nvSpPr>
          <p:spPr>
            <a:xfrm rot="20238916">
              <a:off x="7048284" y="3560911"/>
              <a:ext cx="33043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3573B1"/>
                  </a:solidFill>
                  <a:effectLst/>
                  <a:uLnTx/>
                  <a:uFillTx/>
                  <a:latin typeface="Arial Black" panose="020B0A04020102020204" pitchFamily="34" charset="0"/>
                  <a:ea typeface="+mn-ea"/>
                  <a:cs typeface="+mn-cs"/>
                </a:rPr>
                <a:t>SCHÄTZFRAGE</a:t>
              </a:r>
              <a:endParaRPr kumimoji="0" lang="en-GB" sz="2400" b="0" i="0" u="none" strike="noStrike" kern="1200" cap="none" spc="0" normalizeH="0" baseline="0" noProof="0" dirty="0">
                <a:ln>
                  <a:noFill/>
                </a:ln>
                <a:solidFill>
                  <a:srgbClr val="3573B1"/>
                </a:solidFill>
                <a:effectLst/>
                <a:uLnTx/>
                <a:uFillTx/>
                <a:latin typeface="Arial Black" panose="020B0A04020102020204" pitchFamily="34" charset="0"/>
                <a:ea typeface="+mn-ea"/>
                <a:cs typeface="+mn-cs"/>
              </a:endParaRPr>
            </a:p>
          </p:txBody>
        </p:sp>
      </p:grpSp>
    </p:spTree>
    <p:extLst>
      <p:ext uri="{BB962C8B-B14F-4D97-AF65-F5344CB8AC3E}">
        <p14:creationId xmlns:p14="http://schemas.microsoft.com/office/powerpoint/2010/main" val="332699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C9290-0B90-4BFB-9C94-953E638613E4}"/>
              </a:ext>
            </a:extLst>
          </p:cNvPr>
          <p:cNvSpPr>
            <a:spLocks noGrp="1"/>
          </p:cNvSpPr>
          <p:nvPr>
            <p:ph type="title"/>
          </p:nvPr>
        </p:nvSpPr>
        <p:spPr/>
        <p:txBody>
          <a:bodyPr/>
          <a:lstStyle/>
          <a:p>
            <a:r>
              <a:rPr lang="de-DE" dirty="0"/>
              <a:t>Wie viele </a:t>
            </a:r>
            <a:r>
              <a:rPr lang="de-DE" dirty="0" err="1"/>
              <a:t>Bürger:innen</a:t>
            </a:r>
            <a:r>
              <a:rPr lang="de-DE" dirty="0"/>
              <a:t> leben in der EU?</a:t>
            </a:r>
          </a:p>
        </p:txBody>
      </p:sp>
      <p:sp>
        <p:nvSpPr>
          <p:cNvPr id="5" name="Inhaltsplatzhalter 4">
            <a:extLst>
              <a:ext uri="{FF2B5EF4-FFF2-40B4-BE49-F238E27FC236}">
                <a16:creationId xmlns:a16="http://schemas.microsoft.com/office/drawing/2014/main" id="{4323FEAF-6996-4E79-AEA6-9C81F86D3FB6}"/>
              </a:ext>
            </a:extLst>
          </p:cNvPr>
          <p:cNvSpPr>
            <a:spLocks noGrp="1"/>
          </p:cNvSpPr>
          <p:nvPr>
            <p:ph idx="1"/>
          </p:nvPr>
        </p:nvSpPr>
        <p:spPr/>
        <p:txBody>
          <a:bodyPr anchor="b"/>
          <a:lstStyle/>
          <a:p>
            <a:pPr marL="0" indent="0" algn="ctr">
              <a:buNone/>
            </a:pPr>
            <a:r>
              <a:rPr lang="de-DE" sz="3600" b="1" dirty="0"/>
              <a:t>447 Millionen Menschen</a:t>
            </a:r>
          </a:p>
        </p:txBody>
      </p:sp>
      <p:sp>
        <p:nvSpPr>
          <p:cNvPr id="9" name="Textplatzhalter 8">
            <a:extLst>
              <a:ext uri="{FF2B5EF4-FFF2-40B4-BE49-F238E27FC236}">
                <a16:creationId xmlns:a16="http://schemas.microsoft.com/office/drawing/2014/main" id="{2C8B6F54-F30E-487A-A725-EDBC807020A8}"/>
              </a:ext>
            </a:extLst>
          </p:cNvPr>
          <p:cNvSpPr>
            <a:spLocks noGrp="1"/>
          </p:cNvSpPr>
          <p:nvPr>
            <p:ph type="body" sz="half" idx="2"/>
          </p:nvPr>
        </p:nvSpPr>
        <p:spPr/>
        <p:txBody>
          <a:bodyPr/>
          <a:lstStyle/>
          <a:p>
            <a:endParaRPr lang="de-DE"/>
          </a:p>
        </p:txBody>
      </p:sp>
      <p:pic>
        <p:nvPicPr>
          <p:cNvPr id="1026" name="Picture 2" descr="Europawahl 2019: Das halten die Menschen von der EU">
            <a:extLst>
              <a:ext uri="{FF2B5EF4-FFF2-40B4-BE49-F238E27FC236}">
                <a16:creationId xmlns:a16="http://schemas.microsoft.com/office/drawing/2014/main" id="{7004D6CF-0167-F4E7-8BCA-7EA8544ED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120" y="1737359"/>
            <a:ext cx="5101200" cy="318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29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C5E61-0EB0-4632-9F8F-C98ABFCABD6C}"/>
              </a:ext>
            </a:extLst>
          </p:cNvPr>
          <p:cNvSpPr>
            <a:spLocks noGrp="1"/>
          </p:cNvSpPr>
          <p:nvPr>
            <p:ph type="title"/>
          </p:nvPr>
        </p:nvSpPr>
        <p:spPr/>
        <p:txBody>
          <a:bodyPr/>
          <a:lstStyle/>
          <a:p>
            <a:r>
              <a:rPr lang="de-DE" dirty="0"/>
              <a:t>Wo steht die höchste Toilette Europas?</a:t>
            </a:r>
          </a:p>
        </p:txBody>
      </p:sp>
      <p:sp>
        <p:nvSpPr>
          <p:cNvPr id="5" name="Inhaltsplatzhalter 4">
            <a:extLst>
              <a:ext uri="{FF2B5EF4-FFF2-40B4-BE49-F238E27FC236}">
                <a16:creationId xmlns:a16="http://schemas.microsoft.com/office/drawing/2014/main" id="{66A77501-0942-4EDC-A167-1094C2EA562D}"/>
              </a:ext>
            </a:extLst>
          </p:cNvPr>
          <p:cNvSpPr>
            <a:spLocks noGrp="1"/>
          </p:cNvSpPr>
          <p:nvPr>
            <p:ph idx="1"/>
          </p:nvPr>
        </p:nvSpPr>
        <p:spPr/>
        <p:txBody>
          <a:bodyPr/>
          <a:lstStyle/>
          <a:p>
            <a:r>
              <a:rPr lang="de-DE" dirty="0"/>
              <a:t> Auf der Zugspitze</a:t>
            </a:r>
          </a:p>
          <a:p>
            <a:r>
              <a:rPr lang="de-DE" dirty="0"/>
              <a:t> Auf dem Eiffelturm</a:t>
            </a:r>
          </a:p>
          <a:p>
            <a:r>
              <a:rPr lang="de-DE" dirty="0"/>
              <a:t> Auf dem Mont Blanc</a:t>
            </a:r>
          </a:p>
        </p:txBody>
      </p:sp>
      <p:sp>
        <p:nvSpPr>
          <p:cNvPr id="6" name="Textplatzhalter 5">
            <a:extLst>
              <a:ext uri="{FF2B5EF4-FFF2-40B4-BE49-F238E27FC236}">
                <a16:creationId xmlns:a16="http://schemas.microsoft.com/office/drawing/2014/main" id="{C094EF07-DD2F-43BE-B982-4BB0E910CF73}"/>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2489775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23C8F-A52A-4CD0-AF6A-5B3CED09FE8C}"/>
              </a:ext>
            </a:extLst>
          </p:cNvPr>
          <p:cNvSpPr>
            <a:spLocks noGrp="1"/>
          </p:cNvSpPr>
          <p:nvPr>
            <p:ph type="title"/>
          </p:nvPr>
        </p:nvSpPr>
        <p:spPr/>
        <p:txBody>
          <a:bodyPr>
            <a:normAutofit fontScale="90000"/>
          </a:bodyPr>
          <a:lstStyle/>
          <a:p>
            <a:r>
              <a:rPr lang="de-DE" dirty="0"/>
              <a:t>Welcher dieser drei Arbeitgeber beschäftigt die meisten Menschen?</a:t>
            </a:r>
          </a:p>
        </p:txBody>
      </p:sp>
      <p:sp>
        <p:nvSpPr>
          <p:cNvPr id="5" name="Inhaltsplatzhalter 4">
            <a:extLst>
              <a:ext uri="{FF2B5EF4-FFF2-40B4-BE49-F238E27FC236}">
                <a16:creationId xmlns:a16="http://schemas.microsoft.com/office/drawing/2014/main" id="{3B747398-9A2A-4F83-B144-95B6495577AB}"/>
              </a:ext>
            </a:extLst>
          </p:cNvPr>
          <p:cNvSpPr>
            <a:spLocks noGrp="1"/>
          </p:cNvSpPr>
          <p:nvPr>
            <p:ph idx="1"/>
          </p:nvPr>
        </p:nvSpPr>
        <p:spPr/>
        <p:txBody>
          <a:bodyPr/>
          <a:lstStyle/>
          <a:p>
            <a:r>
              <a:rPr lang="de-DE" dirty="0"/>
              <a:t> der Frankfurter Flughafen</a:t>
            </a:r>
          </a:p>
          <a:p>
            <a:r>
              <a:rPr lang="de-DE" dirty="0"/>
              <a:t> die Stadt Hamburg</a:t>
            </a:r>
          </a:p>
          <a:p>
            <a:r>
              <a:rPr lang="de-DE" dirty="0"/>
              <a:t> die Europäische Union</a:t>
            </a:r>
          </a:p>
        </p:txBody>
      </p:sp>
      <p:sp>
        <p:nvSpPr>
          <p:cNvPr id="6" name="Textplatzhalter 5">
            <a:extLst>
              <a:ext uri="{FF2B5EF4-FFF2-40B4-BE49-F238E27FC236}">
                <a16:creationId xmlns:a16="http://schemas.microsoft.com/office/drawing/2014/main" id="{39432200-DD33-4F06-A759-FB0D6442E01B}"/>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725581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23C8F-A52A-4CD0-AF6A-5B3CED09FE8C}"/>
              </a:ext>
            </a:extLst>
          </p:cNvPr>
          <p:cNvSpPr>
            <a:spLocks noGrp="1"/>
          </p:cNvSpPr>
          <p:nvPr>
            <p:ph type="title"/>
          </p:nvPr>
        </p:nvSpPr>
        <p:spPr/>
        <p:txBody>
          <a:bodyPr>
            <a:normAutofit fontScale="90000"/>
          </a:bodyPr>
          <a:lstStyle/>
          <a:p>
            <a:r>
              <a:rPr lang="de-DE" dirty="0"/>
              <a:t>Welcher dieser drei Arbeitgeber beschäftigt die meisten Menschen?</a:t>
            </a:r>
          </a:p>
        </p:txBody>
      </p:sp>
      <p:sp>
        <p:nvSpPr>
          <p:cNvPr id="5" name="Inhaltsplatzhalter 4">
            <a:extLst>
              <a:ext uri="{FF2B5EF4-FFF2-40B4-BE49-F238E27FC236}">
                <a16:creationId xmlns:a16="http://schemas.microsoft.com/office/drawing/2014/main" id="{3B747398-9A2A-4F83-B144-95B6495577AB}"/>
              </a:ext>
            </a:extLst>
          </p:cNvPr>
          <p:cNvSpPr>
            <a:spLocks noGrp="1"/>
          </p:cNvSpPr>
          <p:nvPr>
            <p:ph idx="1"/>
          </p:nvPr>
        </p:nvSpPr>
        <p:spPr/>
        <p:txBody>
          <a:bodyPr anchor="b"/>
          <a:lstStyle/>
          <a:p>
            <a:pPr marL="0" indent="0" algn="ctr">
              <a:buNone/>
            </a:pPr>
            <a:r>
              <a:rPr lang="de-DE" sz="3600" b="1" dirty="0"/>
              <a:t>der Frankfurter Flughafen</a:t>
            </a:r>
          </a:p>
        </p:txBody>
      </p:sp>
      <p:sp>
        <p:nvSpPr>
          <p:cNvPr id="6" name="Textplatzhalter 5">
            <a:extLst>
              <a:ext uri="{FF2B5EF4-FFF2-40B4-BE49-F238E27FC236}">
                <a16:creationId xmlns:a16="http://schemas.microsoft.com/office/drawing/2014/main" id="{2D854D15-24A4-41E5-8BDF-D566BABEFC8A}"/>
              </a:ext>
            </a:extLst>
          </p:cNvPr>
          <p:cNvSpPr>
            <a:spLocks noGrp="1"/>
          </p:cNvSpPr>
          <p:nvPr>
            <p:ph type="body" sz="half" idx="2"/>
          </p:nvPr>
        </p:nvSpPr>
        <p:spPr/>
        <p:txBody>
          <a:bodyPr/>
          <a:lstStyle/>
          <a:p>
            <a:endParaRPr lang="de-DE"/>
          </a:p>
        </p:txBody>
      </p:sp>
      <p:pic>
        <p:nvPicPr>
          <p:cNvPr id="7" name="Grafik 6">
            <a:extLst>
              <a:ext uri="{FF2B5EF4-FFF2-40B4-BE49-F238E27FC236}">
                <a16:creationId xmlns:a16="http://schemas.microsoft.com/office/drawing/2014/main" id="{F891C2CD-3517-465D-8E23-06AB9876E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120" y="1737359"/>
            <a:ext cx="5101200" cy="3400800"/>
          </a:xfrm>
          <a:prstGeom prst="rect">
            <a:avLst/>
          </a:prstGeom>
        </p:spPr>
      </p:pic>
    </p:spTree>
    <p:extLst>
      <p:ext uri="{BB962C8B-B14F-4D97-AF65-F5344CB8AC3E}">
        <p14:creationId xmlns:p14="http://schemas.microsoft.com/office/powerpoint/2010/main" val="3569362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752C1-1B24-43FA-9365-3706A818E4D8}"/>
              </a:ext>
            </a:extLst>
          </p:cNvPr>
          <p:cNvSpPr>
            <a:spLocks noGrp="1"/>
          </p:cNvSpPr>
          <p:nvPr>
            <p:ph type="title"/>
          </p:nvPr>
        </p:nvSpPr>
        <p:spPr/>
        <p:txBody>
          <a:bodyPr/>
          <a:lstStyle/>
          <a:p>
            <a:r>
              <a:rPr lang="de-DE" dirty="0"/>
              <a:t>Wie viele Amtssprachen gibt es in der EU?</a:t>
            </a:r>
          </a:p>
        </p:txBody>
      </p:sp>
      <p:sp>
        <p:nvSpPr>
          <p:cNvPr id="5" name="Inhaltsplatzhalter 4">
            <a:extLst>
              <a:ext uri="{FF2B5EF4-FFF2-40B4-BE49-F238E27FC236}">
                <a16:creationId xmlns:a16="http://schemas.microsoft.com/office/drawing/2014/main" id="{AA3AA9AF-C950-4FA9-A179-749D9D8CC2AA}"/>
              </a:ext>
            </a:extLst>
          </p:cNvPr>
          <p:cNvSpPr>
            <a:spLocks noGrp="1"/>
          </p:cNvSpPr>
          <p:nvPr>
            <p:ph idx="1"/>
          </p:nvPr>
        </p:nvSpPr>
        <p:spPr/>
        <p:txBody>
          <a:bodyPr/>
          <a:lstStyle/>
          <a:p>
            <a:r>
              <a:rPr lang="de-DE" dirty="0"/>
              <a:t> 3</a:t>
            </a:r>
          </a:p>
          <a:p>
            <a:r>
              <a:rPr lang="de-DE" dirty="0"/>
              <a:t> 24</a:t>
            </a:r>
          </a:p>
          <a:p>
            <a:r>
              <a:rPr lang="de-DE" dirty="0"/>
              <a:t> 27</a:t>
            </a:r>
          </a:p>
        </p:txBody>
      </p:sp>
      <p:sp>
        <p:nvSpPr>
          <p:cNvPr id="6" name="Textplatzhalter 5">
            <a:extLst>
              <a:ext uri="{FF2B5EF4-FFF2-40B4-BE49-F238E27FC236}">
                <a16:creationId xmlns:a16="http://schemas.microsoft.com/office/drawing/2014/main" id="{16483823-4DA5-430B-9377-D781AC897F29}"/>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3506203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752C1-1B24-43FA-9365-3706A818E4D8}"/>
              </a:ext>
            </a:extLst>
          </p:cNvPr>
          <p:cNvSpPr>
            <a:spLocks noGrp="1"/>
          </p:cNvSpPr>
          <p:nvPr>
            <p:ph type="title"/>
          </p:nvPr>
        </p:nvSpPr>
        <p:spPr/>
        <p:txBody>
          <a:bodyPr/>
          <a:lstStyle/>
          <a:p>
            <a:r>
              <a:rPr lang="de-DE" dirty="0"/>
              <a:t>Wie viele Amtssprachen gibt es in der EU?</a:t>
            </a:r>
          </a:p>
        </p:txBody>
      </p:sp>
      <p:sp>
        <p:nvSpPr>
          <p:cNvPr id="5" name="Inhaltsplatzhalter 4">
            <a:extLst>
              <a:ext uri="{FF2B5EF4-FFF2-40B4-BE49-F238E27FC236}">
                <a16:creationId xmlns:a16="http://schemas.microsoft.com/office/drawing/2014/main" id="{AA3AA9AF-C950-4FA9-A179-749D9D8CC2AA}"/>
              </a:ext>
            </a:extLst>
          </p:cNvPr>
          <p:cNvSpPr>
            <a:spLocks noGrp="1"/>
          </p:cNvSpPr>
          <p:nvPr>
            <p:ph idx="1"/>
          </p:nvPr>
        </p:nvSpPr>
        <p:spPr/>
        <p:txBody>
          <a:bodyPr anchor="b"/>
          <a:lstStyle/>
          <a:p>
            <a:pPr marL="0" indent="0">
              <a:buNone/>
            </a:pPr>
            <a:endParaRPr lang="de-DE" dirty="0"/>
          </a:p>
          <a:p>
            <a:pPr marL="0" indent="0" algn="ctr">
              <a:buNone/>
            </a:pPr>
            <a:r>
              <a:rPr lang="de-DE" sz="3600" b="1" dirty="0"/>
              <a:t>24</a:t>
            </a:r>
          </a:p>
        </p:txBody>
      </p:sp>
      <p:sp>
        <p:nvSpPr>
          <p:cNvPr id="6" name="Textplatzhalter 5">
            <a:extLst>
              <a:ext uri="{FF2B5EF4-FFF2-40B4-BE49-F238E27FC236}">
                <a16:creationId xmlns:a16="http://schemas.microsoft.com/office/drawing/2014/main" id="{2199CDAB-25AA-45CC-8949-4DC09370DD9E}"/>
              </a:ext>
            </a:extLst>
          </p:cNvPr>
          <p:cNvSpPr>
            <a:spLocks noGrp="1"/>
          </p:cNvSpPr>
          <p:nvPr>
            <p:ph type="body" sz="half" idx="2"/>
          </p:nvPr>
        </p:nvSpPr>
        <p:spPr/>
        <p:txBody>
          <a:bodyPr/>
          <a:lstStyle/>
          <a:p>
            <a:endParaRPr lang="de-DE"/>
          </a:p>
        </p:txBody>
      </p:sp>
      <p:pic>
        <p:nvPicPr>
          <p:cNvPr id="2050" name="Picture 2" descr="Wächter der Amtssprache - Profil Magazin">
            <a:extLst>
              <a:ext uri="{FF2B5EF4-FFF2-40B4-BE49-F238E27FC236}">
                <a16:creationId xmlns:a16="http://schemas.microsoft.com/office/drawing/2014/main" id="{A6D58145-CC5D-E886-B588-C35D2F2C2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120" y="1737359"/>
            <a:ext cx="5101200" cy="334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4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C5E61-0EB0-4632-9F8F-C98ABFCABD6C}"/>
              </a:ext>
            </a:extLst>
          </p:cNvPr>
          <p:cNvSpPr>
            <a:spLocks noGrp="1"/>
          </p:cNvSpPr>
          <p:nvPr>
            <p:ph type="title"/>
          </p:nvPr>
        </p:nvSpPr>
        <p:spPr/>
        <p:txBody>
          <a:bodyPr/>
          <a:lstStyle/>
          <a:p>
            <a:r>
              <a:rPr lang="de-DE" dirty="0"/>
              <a:t>Wo steht die höchste Toilette Europas?</a:t>
            </a:r>
          </a:p>
        </p:txBody>
      </p:sp>
      <p:sp>
        <p:nvSpPr>
          <p:cNvPr id="5" name="Inhaltsplatzhalter 4">
            <a:extLst>
              <a:ext uri="{FF2B5EF4-FFF2-40B4-BE49-F238E27FC236}">
                <a16:creationId xmlns:a16="http://schemas.microsoft.com/office/drawing/2014/main" id="{66A77501-0942-4EDC-A167-1094C2EA562D}"/>
              </a:ext>
            </a:extLst>
          </p:cNvPr>
          <p:cNvSpPr>
            <a:spLocks noGrp="1"/>
          </p:cNvSpPr>
          <p:nvPr>
            <p:ph idx="1"/>
          </p:nvPr>
        </p:nvSpPr>
        <p:spPr/>
        <p:txBody>
          <a:bodyPr anchor="b"/>
          <a:lstStyle/>
          <a:p>
            <a:pPr marL="0" indent="0" algn="ctr">
              <a:buNone/>
            </a:pPr>
            <a:r>
              <a:rPr lang="de-DE" sz="3600" b="1" dirty="0"/>
              <a:t>Auf dem Mont Blanc</a:t>
            </a:r>
          </a:p>
        </p:txBody>
      </p:sp>
      <p:sp>
        <p:nvSpPr>
          <p:cNvPr id="6" name="Textplatzhalter 5">
            <a:extLst>
              <a:ext uri="{FF2B5EF4-FFF2-40B4-BE49-F238E27FC236}">
                <a16:creationId xmlns:a16="http://schemas.microsoft.com/office/drawing/2014/main" id="{37CE881E-C007-49B9-8483-D1EB6F86A4D0}"/>
              </a:ext>
            </a:extLst>
          </p:cNvPr>
          <p:cNvSpPr>
            <a:spLocks noGrp="1"/>
          </p:cNvSpPr>
          <p:nvPr>
            <p:ph type="body" sz="half" idx="2"/>
          </p:nvPr>
        </p:nvSpPr>
        <p:spPr/>
        <p:txBody>
          <a:bodyPr/>
          <a:lstStyle/>
          <a:p>
            <a:endParaRPr lang="de-DE"/>
          </a:p>
        </p:txBody>
      </p:sp>
      <p:pic>
        <p:nvPicPr>
          <p:cNvPr id="7" name="Grafik 6">
            <a:extLst>
              <a:ext uri="{FF2B5EF4-FFF2-40B4-BE49-F238E27FC236}">
                <a16:creationId xmlns:a16="http://schemas.microsoft.com/office/drawing/2014/main" id="{C1892DF7-DB92-4B8D-A8A4-F1349D578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025" y="1482825"/>
            <a:ext cx="5101390" cy="3412551"/>
          </a:xfrm>
          <a:prstGeom prst="rect">
            <a:avLst/>
          </a:prstGeom>
        </p:spPr>
      </p:pic>
    </p:spTree>
    <p:extLst>
      <p:ext uri="{BB962C8B-B14F-4D97-AF65-F5344CB8AC3E}">
        <p14:creationId xmlns:p14="http://schemas.microsoft.com/office/powerpoint/2010/main" val="376102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7FC86-3605-46AC-95E3-8778BFCAD8EA}"/>
              </a:ext>
            </a:extLst>
          </p:cNvPr>
          <p:cNvSpPr>
            <a:spLocks noGrp="1"/>
          </p:cNvSpPr>
          <p:nvPr>
            <p:ph type="title"/>
          </p:nvPr>
        </p:nvSpPr>
        <p:spPr/>
        <p:txBody>
          <a:bodyPr>
            <a:normAutofit fontScale="90000"/>
          </a:bodyPr>
          <a:lstStyle/>
          <a:p>
            <a:r>
              <a:rPr lang="de-DE" dirty="0"/>
              <a:t>Hier sitzen Abgeordnete, die von den </a:t>
            </a:r>
            <a:r>
              <a:rPr lang="de-DE" dirty="0" err="1"/>
              <a:t>Bürger:innen</a:t>
            </a:r>
            <a:r>
              <a:rPr lang="de-DE" dirty="0"/>
              <a:t> der EU gewählt werden</a:t>
            </a:r>
          </a:p>
        </p:txBody>
      </p:sp>
      <p:sp>
        <p:nvSpPr>
          <p:cNvPr id="5" name="Inhaltsplatzhalter 4">
            <a:extLst>
              <a:ext uri="{FF2B5EF4-FFF2-40B4-BE49-F238E27FC236}">
                <a16:creationId xmlns:a16="http://schemas.microsoft.com/office/drawing/2014/main" id="{52B5DD92-A481-4EE6-862F-94F433AEBF51}"/>
              </a:ext>
            </a:extLst>
          </p:cNvPr>
          <p:cNvSpPr>
            <a:spLocks noGrp="1"/>
          </p:cNvSpPr>
          <p:nvPr>
            <p:ph idx="1"/>
          </p:nvPr>
        </p:nvSpPr>
        <p:spPr/>
        <p:txBody>
          <a:bodyPr/>
          <a:lstStyle/>
          <a:p>
            <a:r>
              <a:rPr lang="de-DE" dirty="0"/>
              <a:t> Das Europäische Parlament</a:t>
            </a:r>
          </a:p>
          <a:p>
            <a:r>
              <a:rPr lang="de-DE" dirty="0"/>
              <a:t> Die Europäische Kommission</a:t>
            </a:r>
          </a:p>
          <a:p>
            <a:r>
              <a:rPr lang="de-DE" dirty="0"/>
              <a:t> Der Europäische Rat</a:t>
            </a:r>
          </a:p>
        </p:txBody>
      </p:sp>
      <p:sp>
        <p:nvSpPr>
          <p:cNvPr id="6" name="Textplatzhalter 5">
            <a:extLst>
              <a:ext uri="{FF2B5EF4-FFF2-40B4-BE49-F238E27FC236}">
                <a16:creationId xmlns:a16="http://schemas.microsoft.com/office/drawing/2014/main" id="{411AB8A6-D364-42C0-B510-24E3AC498B18}"/>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172829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7FC86-3605-46AC-95E3-8778BFCAD8EA}"/>
              </a:ext>
            </a:extLst>
          </p:cNvPr>
          <p:cNvSpPr>
            <a:spLocks noGrp="1"/>
          </p:cNvSpPr>
          <p:nvPr>
            <p:ph type="title"/>
          </p:nvPr>
        </p:nvSpPr>
        <p:spPr/>
        <p:txBody>
          <a:bodyPr>
            <a:normAutofit fontScale="90000"/>
          </a:bodyPr>
          <a:lstStyle/>
          <a:p>
            <a:r>
              <a:rPr lang="de-DE" dirty="0"/>
              <a:t>Hier sitzen Abgeordnete, die von den </a:t>
            </a:r>
            <a:r>
              <a:rPr lang="de-DE" dirty="0" err="1"/>
              <a:t>Bürger:innen</a:t>
            </a:r>
            <a:r>
              <a:rPr lang="de-DE" dirty="0"/>
              <a:t> der EU gewählt werden</a:t>
            </a:r>
          </a:p>
        </p:txBody>
      </p:sp>
      <p:sp>
        <p:nvSpPr>
          <p:cNvPr id="5" name="Inhaltsplatzhalter 4">
            <a:extLst>
              <a:ext uri="{FF2B5EF4-FFF2-40B4-BE49-F238E27FC236}">
                <a16:creationId xmlns:a16="http://schemas.microsoft.com/office/drawing/2014/main" id="{52B5DD92-A481-4EE6-862F-94F433AEBF51}"/>
              </a:ext>
            </a:extLst>
          </p:cNvPr>
          <p:cNvSpPr>
            <a:spLocks noGrp="1"/>
          </p:cNvSpPr>
          <p:nvPr>
            <p:ph idx="1"/>
          </p:nvPr>
        </p:nvSpPr>
        <p:spPr/>
        <p:txBody>
          <a:bodyPr anchor="b"/>
          <a:lstStyle/>
          <a:p>
            <a:pPr marL="0" indent="0" algn="ctr">
              <a:buNone/>
            </a:pPr>
            <a:r>
              <a:rPr lang="de-DE" sz="3600" b="1" dirty="0"/>
              <a:t>Das Europäische Parlament</a:t>
            </a:r>
          </a:p>
        </p:txBody>
      </p:sp>
      <p:sp>
        <p:nvSpPr>
          <p:cNvPr id="14" name="Textplatzhalter 13">
            <a:extLst>
              <a:ext uri="{FF2B5EF4-FFF2-40B4-BE49-F238E27FC236}">
                <a16:creationId xmlns:a16="http://schemas.microsoft.com/office/drawing/2014/main" id="{D5A64DC9-B18F-47F6-BB02-C37961FC97D5}"/>
              </a:ext>
            </a:extLst>
          </p:cNvPr>
          <p:cNvSpPr>
            <a:spLocks noGrp="1"/>
          </p:cNvSpPr>
          <p:nvPr>
            <p:ph type="body" sz="half" idx="2"/>
          </p:nvPr>
        </p:nvSpPr>
        <p:spPr/>
        <p:txBody>
          <a:bodyPr/>
          <a:lstStyle/>
          <a:p>
            <a:endParaRPr lang="de-DE"/>
          </a:p>
        </p:txBody>
      </p:sp>
      <p:pic>
        <p:nvPicPr>
          <p:cNvPr id="7" name="Grafik 6">
            <a:extLst>
              <a:ext uri="{FF2B5EF4-FFF2-40B4-BE49-F238E27FC236}">
                <a16:creationId xmlns:a16="http://schemas.microsoft.com/office/drawing/2014/main" id="{A8FEC34F-2F48-4AC9-BFEE-521B37609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920" y="1827531"/>
            <a:ext cx="5295600" cy="2979839"/>
          </a:xfrm>
          <a:prstGeom prst="rect">
            <a:avLst/>
          </a:prstGeom>
        </p:spPr>
      </p:pic>
    </p:spTree>
    <p:extLst>
      <p:ext uri="{BB962C8B-B14F-4D97-AF65-F5344CB8AC3E}">
        <p14:creationId xmlns:p14="http://schemas.microsoft.com/office/powerpoint/2010/main" val="335587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2824D-1ACD-4BAA-9FCF-4A77A9C5A08E}"/>
              </a:ext>
            </a:extLst>
          </p:cNvPr>
          <p:cNvSpPr>
            <a:spLocks noGrp="1"/>
          </p:cNvSpPr>
          <p:nvPr>
            <p:ph type="title"/>
          </p:nvPr>
        </p:nvSpPr>
        <p:spPr>
          <a:xfrm>
            <a:off x="457200" y="594359"/>
            <a:ext cx="3200400" cy="2286000"/>
          </a:xfrm>
        </p:spPr>
        <p:txBody>
          <a:bodyPr>
            <a:normAutofit fontScale="90000"/>
          </a:bodyPr>
          <a:lstStyle/>
          <a:p>
            <a:r>
              <a:rPr lang="de-DE" dirty="0"/>
              <a:t>Hier sitzen alle Staats- und Regierungschef</a:t>
            </a:r>
            <a:br>
              <a:rPr lang="de-DE" dirty="0"/>
            </a:br>
            <a:r>
              <a:rPr lang="de-DE" dirty="0"/>
              <a:t>:innen der EU-Länder zusammen.</a:t>
            </a:r>
          </a:p>
        </p:txBody>
      </p:sp>
      <p:sp>
        <p:nvSpPr>
          <p:cNvPr id="5" name="Inhaltsplatzhalter 4">
            <a:extLst>
              <a:ext uri="{FF2B5EF4-FFF2-40B4-BE49-F238E27FC236}">
                <a16:creationId xmlns:a16="http://schemas.microsoft.com/office/drawing/2014/main" id="{CEAFD3BD-9A05-4329-AFC4-2554A671D11D}"/>
              </a:ext>
            </a:extLst>
          </p:cNvPr>
          <p:cNvSpPr>
            <a:spLocks noGrp="1"/>
          </p:cNvSpPr>
          <p:nvPr>
            <p:ph idx="1"/>
          </p:nvPr>
        </p:nvSpPr>
        <p:spPr/>
        <p:txBody>
          <a:bodyPr/>
          <a:lstStyle/>
          <a:p>
            <a:r>
              <a:rPr lang="de-DE" dirty="0"/>
              <a:t> Die Europäische Kommission</a:t>
            </a:r>
          </a:p>
          <a:p>
            <a:r>
              <a:rPr lang="de-DE" dirty="0"/>
              <a:t> Der Europäische Gerichtshof</a:t>
            </a:r>
          </a:p>
          <a:p>
            <a:r>
              <a:rPr lang="de-DE" dirty="0"/>
              <a:t> Der Europäische Rat</a:t>
            </a:r>
          </a:p>
        </p:txBody>
      </p:sp>
      <p:sp>
        <p:nvSpPr>
          <p:cNvPr id="8" name="Textplatzhalter 7">
            <a:extLst>
              <a:ext uri="{FF2B5EF4-FFF2-40B4-BE49-F238E27FC236}">
                <a16:creationId xmlns:a16="http://schemas.microsoft.com/office/drawing/2014/main" id="{05403778-2AFA-4A2E-9BA6-3E3006075B25}"/>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119097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CEAFD3BD-9A05-4329-AFC4-2554A671D11D}"/>
              </a:ext>
            </a:extLst>
          </p:cNvPr>
          <p:cNvSpPr>
            <a:spLocks noGrp="1"/>
          </p:cNvSpPr>
          <p:nvPr>
            <p:ph idx="1"/>
          </p:nvPr>
        </p:nvSpPr>
        <p:spPr/>
        <p:txBody>
          <a:bodyPr anchor="b"/>
          <a:lstStyle/>
          <a:p>
            <a:pPr marL="0" indent="0" algn="ctr">
              <a:buNone/>
            </a:pPr>
            <a:r>
              <a:rPr lang="de-DE" sz="3600" b="1" dirty="0"/>
              <a:t>Der Europäische Rat</a:t>
            </a:r>
          </a:p>
        </p:txBody>
      </p:sp>
      <p:sp>
        <p:nvSpPr>
          <p:cNvPr id="6" name="Textplatzhalter 5">
            <a:extLst>
              <a:ext uri="{FF2B5EF4-FFF2-40B4-BE49-F238E27FC236}">
                <a16:creationId xmlns:a16="http://schemas.microsoft.com/office/drawing/2014/main" id="{9A4D9974-794A-42F8-94D4-AB1EAEFC58E6}"/>
              </a:ext>
            </a:extLst>
          </p:cNvPr>
          <p:cNvSpPr>
            <a:spLocks noGrp="1"/>
          </p:cNvSpPr>
          <p:nvPr>
            <p:ph type="body" sz="half" idx="2"/>
          </p:nvPr>
        </p:nvSpPr>
        <p:spPr>
          <a:xfrm>
            <a:off x="457200" y="3032758"/>
            <a:ext cx="3200400" cy="3272445"/>
          </a:xfrm>
        </p:spPr>
        <p:txBody>
          <a:bodyPr/>
          <a:lstStyle/>
          <a:p>
            <a:endParaRPr lang="de-DE" dirty="0"/>
          </a:p>
        </p:txBody>
      </p:sp>
      <p:pic>
        <p:nvPicPr>
          <p:cNvPr id="7" name="Grafik 6">
            <a:extLst>
              <a:ext uri="{FF2B5EF4-FFF2-40B4-BE49-F238E27FC236}">
                <a16:creationId xmlns:a16="http://schemas.microsoft.com/office/drawing/2014/main" id="{DFACF084-C195-4B7C-AD55-A1F8BB6C9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120" y="1737359"/>
            <a:ext cx="5101200" cy="2868008"/>
          </a:xfrm>
          <a:prstGeom prst="rect">
            <a:avLst/>
          </a:prstGeom>
        </p:spPr>
      </p:pic>
      <p:sp>
        <p:nvSpPr>
          <p:cNvPr id="11" name="Titel 1">
            <a:extLst>
              <a:ext uri="{FF2B5EF4-FFF2-40B4-BE49-F238E27FC236}">
                <a16:creationId xmlns:a16="http://schemas.microsoft.com/office/drawing/2014/main" id="{66DEE234-6AC0-BD9A-B02B-2CB6D68BA6C9}"/>
              </a:ext>
            </a:extLst>
          </p:cNvPr>
          <p:cNvSpPr>
            <a:spLocks noGrp="1"/>
          </p:cNvSpPr>
          <p:nvPr>
            <p:ph type="title"/>
          </p:nvPr>
        </p:nvSpPr>
        <p:spPr>
          <a:xfrm>
            <a:off x="457200" y="594359"/>
            <a:ext cx="3200400" cy="2286000"/>
          </a:xfrm>
        </p:spPr>
        <p:txBody>
          <a:bodyPr>
            <a:normAutofit fontScale="90000"/>
          </a:bodyPr>
          <a:lstStyle/>
          <a:p>
            <a:r>
              <a:rPr lang="de-DE" dirty="0"/>
              <a:t>Hier sitzen alle Staats- und Regierungschef</a:t>
            </a:r>
            <a:br>
              <a:rPr lang="de-DE" dirty="0"/>
            </a:br>
            <a:r>
              <a:rPr lang="de-DE" dirty="0"/>
              <a:t>:innen der EU-Länder zusammen.</a:t>
            </a:r>
          </a:p>
        </p:txBody>
      </p:sp>
    </p:spTree>
    <p:extLst>
      <p:ext uri="{BB962C8B-B14F-4D97-AF65-F5344CB8AC3E}">
        <p14:creationId xmlns:p14="http://schemas.microsoft.com/office/powerpoint/2010/main" val="107402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B879B-8F52-498D-A673-9A272A6A8BBF}"/>
              </a:ext>
            </a:extLst>
          </p:cNvPr>
          <p:cNvSpPr>
            <a:spLocks noGrp="1"/>
          </p:cNvSpPr>
          <p:nvPr>
            <p:ph type="title"/>
          </p:nvPr>
        </p:nvSpPr>
        <p:spPr/>
        <p:txBody>
          <a:bodyPr>
            <a:normAutofit fontScale="90000"/>
          </a:bodyPr>
          <a:lstStyle/>
          <a:p>
            <a:r>
              <a:rPr lang="de-DE" dirty="0"/>
              <a:t>Hier sitzt genau ein Mensch aus jedem EU-Land. Sie vertreten die Interessen der gesamten EU.</a:t>
            </a:r>
          </a:p>
        </p:txBody>
      </p:sp>
      <p:sp>
        <p:nvSpPr>
          <p:cNvPr id="5" name="Inhaltsplatzhalter 4">
            <a:extLst>
              <a:ext uri="{FF2B5EF4-FFF2-40B4-BE49-F238E27FC236}">
                <a16:creationId xmlns:a16="http://schemas.microsoft.com/office/drawing/2014/main" id="{AFD5B099-E852-4E6C-86CC-976577F5E3F5}"/>
              </a:ext>
            </a:extLst>
          </p:cNvPr>
          <p:cNvSpPr>
            <a:spLocks noGrp="1"/>
          </p:cNvSpPr>
          <p:nvPr>
            <p:ph idx="1"/>
          </p:nvPr>
        </p:nvSpPr>
        <p:spPr/>
        <p:txBody>
          <a:bodyPr/>
          <a:lstStyle/>
          <a:p>
            <a:r>
              <a:rPr lang="de-DE" dirty="0"/>
              <a:t> Das Europäische Parlament</a:t>
            </a:r>
          </a:p>
          <a:p>
            <a:r>
              <a:rPr lang="de-DE" dirty="0"/>
              <a:t> Die Europäische Kommission</a:t>
            </a:r>
          </a:p>
          <a:p>
            <a:r>
              <a:rPr lang="de-DE" dirty="0"/>
              <a:t> Der Rat der Europäischen Union</a:t>
            </a:r>
          </a:p>
        </p:txBody>
      </p:sp>
      <p:sp>
        <p:nvSpPr>
          <p:cNvPr id="6" name="Textplatzhalter 5">
            <a:extLst>
              <a:ext uri="{FF2B5EF4-FFF2-40B4-BE49-F238E27FC236}">
                <a16:creationId xmlns:a16="http://schemas.microsoft.com/office/drawing/2014/main" id="{2072DDE7-EF82-497D-9CE8-F17BE731594E}"/>
              </a:ext>
            </a:extLst>
          </p:cNvPr>
          <p:cNvSpPr>
            <a:spLocks noGrp="1"/>
          </p:cNvSpPr>
          <p:nvPr>
            <p:ph type="body" sz="half" idx="2"/>
          </p:nvPr>
        </p:nvSpPr>
        <p:spPr/>
        <p:txBody>
          <a:bodyPr/>
          <a:lstStyle/>
          <a:p>
            <a:endParaRPr lang="de-DE"/>
          </a:p>
        </p:txBody>
      </p:sp>
    </p:spTree>
    <p:extLst>
      <p:ext uri="{BB962C8B-B14F-4D97-AF65-F5344CB8AC3E}">
        <p14:creationId xmlns:p14="http://schemas.microsoft.com/office/powerpoint/2010/main" val="220921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B879B-8F52-498D-A673-9A272A6A8BBF}"/>
              </a:ext>
            </a:extLst>
          </p:cNvPr>
          <p:cNvSpPr>
            <a:spLocks noGrp="1"/>
          </p:cNvSpPr>
          <p:nvPr>
            <p:ph type="title"/>
          </p:nvPr>
        </p:nvSpPr>
        <p:spPr/>
        <p:txBody>
          <a:bodyPr>
            <a:normAutofit fontScale="90000"/>
          </a:bodyPr>
          <a:lstStyle/>
          <a:p>
            <a:r>
              <a:rPr lang="de-DE" dirty="0"/>
              <a:t>Hier sitzt genau ein Mensch aus jedem EU-Land. Sie vertreten die Interessen der gesamten EU.</a:t>
            </a:r>
          </a:p>
        </p:txBody>
      </p:sp>
      <p:sp>
        <p:nvSpPr>
          <p:cNvPr id="5" name="Inhaltsplatzhalter 4">
            <a:extLst>
              <a:ext uri="{FF2B5EF4-FFF2-40B4-BE49-F238E27FC236}">
                <a16:creationId xmlns:a16="http://schemas.microsoft.com/office/drawing/2014/main" id="{AFD5B099-E852-4E6C-86CC-976577F5E3F5}"/>
              </a:ext>
            </a:extLst>
          </p:cNvPr>
          <p:cNvSpPr>
            <a:spLocks noGrp="1"/>
          </p:cNvSpPr>
          <p:nvPr>
            <p:ph idx="1"/>
          </p:nvPr>
        </p:nvSpPr>
        <p:spPr/>
        <p:txBody>
          <a:bodyPr anchor="b"/>
          <a:lstStyle/>
          <a:p>
            <a:pPr marL="0" indent="0" algn="ctr">
              <a:buNone/>
            </a:pPr>
            <a:r>
              <a:rPr lang="de-DE" sz="3600" b="1" dirty="0"/>
              <a:t>Die Europäische Kommission</a:t>
            </a:r>
          </a:p>
        </p:txBody>
      </p:sp>
      <p:sp>
        <p:nvSpPr>
          <p:cNvPr id="6" name="Textplatzhalter 5">
            <a:extLst>
              <a:ext uri="{FF2B5EF4-FFF2-40B4-BE49-F238E27FC236}">
                <a16:creationId xmlns:a16="http://schemas.microsoft.com/office/drawing/2014/main" id="{8D408CF6-7D77-490D-A230-6D3DD1C8474D}"/>
              </a:ext>
            </a:extLst>
          </p:cNvPr>
          <p:cNvSpPr>
            <a:spLocks noGrp="1"/>
          </p:cNvSpPr>
          <p:nvPr>
            <p:ph type="body" sz="half" idx="2"/>
          </p:nvPr>
        </p:nvSpPr>
        <p:spPr/>
        <p:txBody>
          <a:bodyPr/>
          <a:lstStyle/>
          <a:p>
            <a:endParaRPr lang="de-DE"/>
          </a:p>
        </p:txBody>
      </p:sp>
      <p:pic>
        <p:nvPicPr>
          <p:cNvPr id="7" name="Grafik 6">
            <a:extLst>
              <a:ext uri="{FF2B5EF4-FFF2-40B4-BE49-F238E27FC236}">
                <a16:creationId xmlns:a16="http://schemas.microsoft.com/office/drawing/2014/main" id="{E7662C38-3021-417B-957F-C64F84B47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120" y="1732278"/>
            <a:ext cx="5101200" cy="2869425"/>
          </a:xfrm>
          <a:prstGeom prst="rect">
            <a:avLst/>
          </a:prstGeom>
        </p:spPr>
      </p:pic>
    </p:spTree>
    <p:extLst>
      <p:ext uri="{BB962C8B-B14F-4D97-AF65-F5344CB8AC3E}">
        <p14:creationId xmlns:p14="http://schemas.microsoft.com/office/powerpoint/2010/main" val="714394375"/>
      </p:ext>
    </p:extLst>
  </p:cSld>
  <p:clrMapOvr>
    <a:masterClrMapping/>
  </p:clrMapOvr>
</p:sld>
</file>

<file path=ppt/theme/theme1.xml><?xml version="1.0" encoding="utf-8"?>
<a:theme xmlns:a="http://schemas.openxmlformats.org/drawingml/2006/main" name="Rückblick">
  <a:themeElements>
    <a:clrScheme name="Fit4EU">
      <a:dk1>
        <a:srgbClr val="0066A0"/>
      </a:dk1>
      <a:lt1>
        <a:srgbClr val="8CC4EC"/>
      </a:lt1>
      <a:dk2>
        <a:srgbClr val="3573B1"/>
      </a:dk2>
      <a:lt2>
        <a:srgbClr val="4A96CB"/>
      </a:lt2>
      <a:accent1>
        <a:srgbClr val="FFDE00"/>
      </a:accent1>
      <a:accent2>
        <a:srgbClr val="FEE599"/>
      </a:accent2>
      <a:accent3>
        <a:srgbClr val="A5A5A5"/>
      </a:accent3>
      <a:accent4>
        <a:srgbClr val="FFC000"/>
      </a:accent4>
      <a:accent5>
        <a:srgbClr val="5B9BD5"/>
      </a:accent5>
      <a:accent6>
        <a:srgbClr val="70AD47"/>
      </a:accent6>
      <a:hlink>
        <a:srgbClr val="0563C1"/>
      </a:hlink>
      <a:folHlink>
        <a:srgbClr val="954F7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1218</Words>
  <Application>Microsoft Macintosh PowerPoint</Application>
  <PresentationFormat>Breitbild</PresentationFormat>
  <Paragraphs>112</Paragraphs>
  <Slides>23</Slides>
  <Notes>13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Arial</vt:lpstr>
      <vt:lpstr>Arial Black</vt:lpstr>
      <vt:lpstr>Calibri</vt:lpstr>
      <vt:lpstr>Calibri Light</vt:lpstr>
      <vt:lpstr>MetaPlusBook</vt:lpstr>
      <vt:lpstr>Rückblick</vt:lpstr>
      <vt:lpstr>It‘s Quiz Time!</vt:lpstr>
      <vt:lpstr>Wo steht die höchste Toilette Europas?</vt:lpstr>
      <vt:lpstr>Wo steht die höchste Toilette Europas?</vt:lpstr>
      <vt:lpstr>Hier sitzen Abgeordnete, die von den Bürger:innen der EU gewählt werden</vt:lpstr>
      <vt:lpstr>Hier sitzen Abgeordnete, die von den Bürger:innen der EU gewählt werden</vt:lpstr>
      <vt:lpstr>Hier sitzen alle Staats- und Regierungschef :innen der EU-Länder zusammen.</vt:lpstr>
      <vt:lpstr>Hier sitzen alle Staats- und Regierungschef :innen der EU-Länder zusammen.</vt:lpstr>
      <vt:lpstr>Hier sitzt genau ein Mensch aus jedem EU-Land. Sie vertreten die Interessen der gesamten EU.</vt:lpstr>
      <vt:lpstr>Hier sitzt genau ein Mensch aus jedem EU-Land. Sie vertreten die Interessen der gesamten EU.</vt:lpstr>
      <vt:lpstr>Es gibt ihn in 10 verschiedenen Zusammen-setzungen.</vt:lpstr>
      <vt:lpstr>Es gibt ihn in 10 verschiedenen Zusammen-setzungen.</vt:lpstr>
      <vt:lpstr>Welche der folgenden Institutionen ist nicht teil der EU?</vt:lpstr>
      <vt:lpstr>Welche der folgenden Institutionen ist nicht teil der EU?</vt:lpstr>
      <vt:lpstr>Wann fand die erste Direktwahl zum Europäischen Parlament statt?</vt:lpstr>
      <vt:lpstr>Wann fand die erste Direktwahl zum Europäischen Parlament statt?</vt:lpstr>
      <vt:lpstr>Diese Institutionen können Vorschläge für neue Gesetze in der EU ändern und müssen neuen Gesetzen zustimmen.</vt:lpstr>
      <vt:lpstr>Diese Institutionen können Vorschläge für neue Gesetze in der EU ändern und müssen neuen Gesetzen zustimmen.</vt:lpstr>
      <vt:lpstr>Wie viele Bürger:innen leben in der EU?</vt:lpstr>
      <vt:lpstr>Wie viele Bürger:innen leben in der EU?</vt:lpstr>
      <vt:lpstr>Welcher dieser drei Arbeitgeber beschäftigt die meisten Menschen?</vt:lpstr>
      <vt:lpstr>Welcher dieser drei Arbeitgeber beschäftigt die meisten Menschen?</vt:lpstr>
      <vt:lpstr>Wie viele Amtssprachen gibt es in der EU?</vt:lpstr>
      <vt:lpstr>Wie viele Amtssprachen gibt es in der 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Quiz Time!</dc:title>
  <dc:creator>Achleitner, Magdalena</dc:creator>
  <cp:lastModifiedBy>Holländer, Felix</cp:lastModifiedBy>
  <cp:revision>17</cp:revision>
  <dcterms:created xsi:type="dcterms:W3CDTF">2023-10-11T14:18:58Z</dcterms:created>
  <dcterms:modified xsi:type="dcterms:W3CDTF">2024-01-22T14:49:29Z</dcterms:modified>
</cp:coreProperties>
</file>