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sldIdLst>
    <p:sldId id="256" r:id="rId2"/>
    <p:sldId id="257" r:id="rId3"/>
    <p:sldId id="327" r:id="rId4"/>
    <p:sldId id="259" r:id="rId5"/>
    <p:sldId id="260" r:id="rId6"/>
    <p:sldId id="262" r:id="rId7"/>
    <p:sldId id="263" r:id="rId8"/>
    <p:sldId id="269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326" r:id="rId17"/>
    <p:sldId id="272" r:id="rId18"/>
    <p:sldId id="289" r:id="rId19"/>
    <p:sldId id="290" r:id="rId20"/>
    <p:sldId id="291" r:id="rId21"/>
    <p:sldId id="286" r:id="rId22"/>
    <p:sldId id="274" r:id="rId23"/>
    <p:sldId id="275" r:id="rId24"/>
    <p:sldId id="276" r:id="rId25"/>
    <p:sldId id="292" r:id="rId26"/>
    <p:sldId id="277" r:id="rId27"/>
    <p:sldId id="293" r:id="rId28"/>
    <p:sldId id="278" r:id="rId29"/>
    <p:sldId id="294" r:id="rId30"/>
    <p:sldId id="279" r:id="rId31"/>
    <p:sldId id="295" r:id="rId32"/>
    <p:sldId id="280" r:id="rId33"/>
    <p:sldId id="296" r:id="rId34"/>
    <p:sldId id="281" r:id="rId35"/>
    <p:sldId id="297" r:id="rId36"/>
    <p:sldId id="282" r:id="rId37"/>
    <p:sldId id="298" r:id="rId38"/>
    <p:sldId id="283" r:id="rId39"/>
    <p:sldId id="299" r:id="rId40"/>
    <p:sldId id="284" r:id="rId41"/>
    <p:sldId id="300" r:id="rId42"/>
    <p:sldId id="301" r:id="rId43"/>
    <p:sldId id="285" r:id="rId44"/>
    <p:sldId id="261" r:id="rId45"/>
    <p:sldId id="302" r:id="rId46"/>
    <p:sldId id="303" r:id="rId47"/>
    <p:sldId id="304" r:id="rId48"/>
    <p:sldId id="305" r:id="rId49"/>
    <p:sldId id="318" r:id="rId50"/>
    <p:sldId id="306" r:id="rId51"/>
    <p:sldId id="319" r:id="rId52"/>
    <p:sldId id="307" r:id="rId53"/>
    <p:sldId id="320" r:id="rId54"/>
    <p:sldId id="308" r:id="rId55"/>
    <p:sldId id="321" r:id="rId56"/>
    <p:sldId id="309" r:id="rId57"/>
    <p:sldId id="322" r:id="rId58"/>
    <p:sldId id="310" r:id="rId59"/>
    <p:sldId id="311" r:id="rId60"/>
    <p:sldId id="312" r:id="rId61"/>
    <p:sldId id="313" r:id="rId62"/>
    <p:sldId id="314" r:id="rId63"/>
    <p:sldId id="325" r:id="rId64"/>
    <p:sldId id="315" r:id="rId65"/>
    <p:sldId id="316" r:id="rId66"/>
    <p:sldId id="324" r:id="rId6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gdalena Achleitner" initials="MA" lastIdx="1" clrIdx="0">
    <p:extLst>
      <p:ext uri="{19B8F6BF-5375-455C-9EA6-DF929625EA0E}">
        <p15:presenceInfo xmlns:p15="http://schemas.microsoft.com/office/powerpoint/2012/main" userId="S-1-5-21-4067235140-1533088134-611191706-121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291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59A487-7D33-4A1C-982B-9624B3A4DC1D}" type="datetimeFigureOut">
              <a:rPr lang="de-DE" smtClean="0"/>
              <a:t>05.09.2024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319ECA-5061-458E-B40B-E064DD92015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2564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https://www.europarl.europa.eu/news/de/headlines/society/20181212STO21610/plastikmull-und-recycling-in-der-eu-zahlen-und-fakten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FEFDF-2813-49C7-BAE7-8F6277EC111F}" type="slidenum">
              <a:rPr lang="de-DE" smtClean="0"/>
              <a:t>48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9250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https://www.europarl.europa.eu/news/de/headlines/society/20181212STO21610/plastikmull-und-recycling-in-der-eu-zahlen-und-fakten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FEFDF-2813-49C7-BAE7-8F6277EC111F}" type="slidenum">
              <a:rPr lang="de-DE" smtClean="0"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4072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https://www.europarl.europa.eu/news/de/headlines/society/20181005STO15110/plastik-im-meer-fakten-auswirkungen-und-neue-eu-regeln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FEFDF-2813-49C7-BAE7-8F6277EC111F}" type="slidenum">
              <a:rPr lang="de-DE" smtClean="0"/>
              <a:t>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741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https://www.europarl.europa.eu/news/de/headlines/society/20181005STO15110/plastik-im-meer-fakten-auswirkungen-und-neue-eu-regeln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FEFDF-2813-49C7-BAE7-8F6277EC111F}" type="slidenum">
              <a:rPr lang="de-DE" smtClean="0"/>
              <a:t>51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4192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https://www.tagesschau.de/inland/plastiktueten-verbrauch-101.html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FEFDF-2813-49C7-BAE7-8F6277EC111F}" type="slidenum">
              <a:rPr lang="de-DE" smtClean="0"/>
              <a:t>56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557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https://www.tagesschau.de/inland/plastiktueten-verbrauch-101.html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FEFDF-2813-49C7-BAE7-8F6277EC111F}" type="slidenum">
              <a:rPr lang="de-DE" smtClean="0"/>
              <a:t>57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6223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Quelle: https://oeil.secure.europarl.europa.eu/oeil/popups/ficheprocedure.do?reference=2013/0371(COD)&amp;l=en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FEFDF-2813-49C7-BAE7-8F6277EC111F}" type="slidenum">
              <a:rPr lang="de-DE" smtClean="0"/>
              <a:t>62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3683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Quelle: https://oeil.secure.europarl.europa.eu/oeil/popups/ficheprocedure.do?reference=2013/0371(COD)&amp;l=en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FEFDF-2813-49C7-BAE7-8F6277EC111F}" type="slidenum">
              <a:rPr lang="de-DE" smtClean="0"/>
              <a:t>63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4944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728E5-3304-47D0-B252-CBE0E684F842}" type="datetimeFigureOut">
              <a:rPr lang="de-DE" smtClean="0"/>
              <a:t>05.09.2024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3B3A-9CFE-453A-87A1-9BF018AAEB3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9043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728E5-3304-47D0-B252-CBE0E684F842}" type="datetimeFigureOut">
              <a:rPr lang="de-DE" smtClean="0"/>
              <a:t>05.09.2024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3B3A-9CFE-453A-87A1-9BF018AAEB3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5657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728E5-3304-47D0-B252-CBE0E684F842}" type="datetimeFigureOut">
              <a:rPr lang="de-DE" smtClean="0"/>
              <a:t>05.09.2024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3B3A-9CFE-453A-87A1-9BF018AAEB3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3291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728E5-3304-47D0-B252-CBE0E684F842}" type="datetimeFigureOut">
              <a:rPr lang="de-DE" smtClean="0"/>
              <a:t>05.09.2024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3B3A-9CFE-453A-87A1-9BF018AAEB3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8125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728E5-3304-47D0-B252-CBE0E684F842}" type="datetimeFigureOut">
              <a:rPr lang="de-DE" smtClean="0"/>
              <a:t>05.09.2024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3B3A-9CFE-453A-87A1-9BF018AAEB3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2700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728E5-3304-47D0-B252-CBE0E684F842}" type="datetimeFigureOut">
              <a:rPr lang="de-DE" smtClean="0"/>
              <a:t>05.09.2024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3B3A-9CFE-453A-87A1-9BF018AAEB3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664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728E5-3304-47D0-B252-CBE0E684F842}" type="datetimeFigureOut">
              <a:rPr lang="de-DE" smtClean="0"/>
              <a:t>05.09.2024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3B3A-9CFE-453A-87A1-9BF018AAEB3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22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728E5-3304-47D0-B252-CBE0E684F842}" type="datetimeFigureOut">
              <a:rPr lang="de-DE" smtClean="0"/>
              <a:t>05.09.2024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3B3A-9CFE-453A-87A1-9BF018AAEB3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474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728E5-3304-47D0-B252-CBE0E684F842}" type="datetimeFigureOut">
              <a:rPr lang="de-DE" smtClean="0"/>
              <a:t>05.09.2024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3B3A-9CFE-453A-87A1-9BF018AAEB3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4741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728E5-3304-47D0-B252-CBE0E684F842}" type="datetimeFigureOut">
              <a:rPr lang="de-DE" smtClean="0"/>
              <a:t>05.09.2024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3B3A-9CFE-453A-87A1-9BF018AAEB3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4613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728E5-3304-47D0-B252-CBE0E684F842}" type="datetimeFigureOut">
              <a:rPr lang="de-DE" smtClean="0"/>
              <a:t>05.09.2024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3B3A-9CFE-453A-87A1-9BF018AAEB3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8218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728E5-3304-47D0-B252-CBE0E684F842}" type="datetimeFigureOut">
              <a:rPr lang="de-DE" smtClean="0"/>
              <a:t>05.09.2024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D3B3A-9CFE-453A-87A1-9BF018AAEB3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3664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645920" y="5202238"/>
            <a:ext cx="9144000" cy="1655762"/>
          </a:xfrm>
        </p:spPr>
        <p:txBody>
          <a:bodyPr>
            <a:normAutofit/>
          </a:bodyPr>
          <a:lstStyle/>
          <a:p>
            <a:r>
              <a:rPr lang="de-DE" sz="4400" dirty="0"/>
              <a:t>Welcome!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830" y="936935"/>
            <a:ext cx="6664180" cy="3953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9214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cken des Rechtecks auf der gleichen Seite schneiden 1"/>
          <p:cNvSpPr/>
          <p:nvPr/>
        </p:nvSpPr>
        <p:spPr>
          <a:xfrm>
            <a:off x="1062446" y="2090059"/>
            <a:ext cx="10067108" cy="4644254"/>
          </a:xfrm>
          <a:prstGeom prst="snip2Same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800" b="1" dirty="0">
                <a:solidFill>
                  <a:schemeClr val="tx1"/>
                </a:solidFill>
              </a:rPr>
              <a:t>The European Union </a:t>
            </a:r>
            <a:r>
              <a:rPr lang="de-DE" sz="4800" b="1" dirty="0" err="1">
                <a:solidFill>
                  <a:schemeClr val="tx1"/>
                </a:solidFill>
              </a:rPr>
              <a:t>has</a:t>
            </a:r>
            <a:r>
              <a:rPr lang="de-DE" sz="4800" b="1" dirty="0">
                <a:solidFill>
                  <a:schemeClr val="tx1"/>
                </a:solidFill>
              </a:rPr>
              <a:t> 27 </a:t>
            </a:r>
            <a:r>
              <a:rPr lang="de-DE" sz="4800" b="1" dirty="0" err="1">
                <a:solidFill>
                  <a:schemeClr val="tx1"/>
                </a:solidFill>
              </a:rPr>
              <a:t>member</a:t>
            </a:r>
            <a:r>
              <a:rPr lang="de-DE" sz="4800" b="1" dirty="0">
                <a:solidFill>
                  <a:schemeClr val="tx1"/>
                </a:solidFill>
              </a:rPr>
              <a:t> </a:t>
            </a:r>
            <a:r>
              <a:rPr lang="de-DE" sz="4800" b="1" dirty="0" err="1">
                <a:solidFill>
                  <a:schemeClr val="tx1"/>
                </a:solidFill>
              </a:rPr>
              <a:t>states</a:t>
            </a:r>
            <a:r>
              <a:rPr lang="de-DE" sz="48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 err="1">
                <a:latin typeface="+mn-lt"/>
              </a:rPr>
              <a:t>Correct</a:t>
            </a:r>
            <a:r>
              <a:rPr lang="de-DE" b="1" dirty="0">
                <a:latin typeface="+mn-lt"/>
              </a:rPr>
              <a:t> </a:t>
            </a:r>
            <a:r>
              <a:rPr lang="de-DE" b="1" dirty="0" err="1">
                <a:latin typeface="+mn-lt"/>
              </a:rPr>
              <a:t>or</a:t>
            </a:r>
            <a:r>
              <a:rPr lang="de-DE" b="1" dirty="0">
                <a:latin typeface="+mn-lt"/>
              </a:rPr>
              <a:t> </a:t>
            </a:r>
            <a:r>
              <a:rPr lang="de-DE" b="1" dirty="0" err="1">
                <a:latin typeface="+mn-lt"/>
              </a:rPr>
              <a:t>incorrect</a:t>
            </a:r>
            <a:r>
              <a:rPr lang="de-DE" b="1" dirty="0">
                <a:latin typeface="+mn-lt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2097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cken des Rechtecks auf der gleichen Seite schneiden 1"/>
          <p:cNvSpPr/>
          <p:nvPr/>
        </p:nvSpPr>
        <p:spPr>
          <a:xfrm>
            <a:off x="1062446" y="2090059"/>
            <a:ext cx="10067108" cy="4644254"/>
          </a:xfrm>
          <a:prstGeom prst="snip2Same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800" b="1" dirty="0" err="1">
                <a:solidFill>
                  <a:schemeClr val="tx1"/>
                </a:solidFill>
              </a:rPr>
              <a:t>Switzerland</a:t>
            </a:r>
            <a:r>
              <a:rPr lang="de-DE" sz="4800" b="1" dirty="0">
                <a:solidFill>
                  <a:schemeClr val="tx1"/>
                </a:solidFill>
              </a:rPr>
              <a:t> </a:t>
            </a:r>
            <a:r>
              <a:rPr lang="de-DE" sz="4800" b="1" dirty="0" err="1">
                <a:solidFill>
                  <a:schemeClr val="tx1"/>
                </a:solidFill>
              </a:rPr>
              <a:t>is</a:t>
            </a:r>
            <a:r>
              <a:rPr lang="de-DE" sz="4800" b="1" dirty="0">
                <a:solidFill>
                  <a:schemeClr val="tx1"/>
                </a:solidFill>
              </a:rPr>
              <a:t> a </a:t>
            </a:r>
            <a:r>
              <a:rPr lang="de-DE" sz="4800" b="1" dirty="0" err="1">
                <a:solidFill>
                  <a:schemeClr val="tx1"/>
                </a:solidFill>
              </a:rPr>
              <a:t>member</a:t>
            </a:r>
            <a:r>
              <a:rPr lang="de-DE" sz="4800" b="1" dirty="0">
                <a:solidFill>
                  <a:schemeClr val="tx1"/>
                </a:solidFill>
              </a:rPr>
              <a:t> </a:t>
            </a:r>
            <a:r>
              <a:rPr lang="de-DE" sz="4800" b="1" dirty="0" err="1">
                <a:solidFill>
                  <a:schemeClr val="tx1"/>
                </a:solidFill>
              </a:rPr>
              <a:t>of</a:t>
            </a:r>
            <a:r>
              <a:rPr lang="de-DE" sz="4800" b="1" dirty="0">
                <a:solidFill>
                  <a:schemeClr val="tx1"/>
                </a:solidFill>
              </a:rPr>
              <a:t> </a:t>
            </a:r>
            <a:r>
              <a:rPr lang="de-DE" sz="4800" b="1" dirty="0" err="1">
                <a:solidFill>
                  <a:schemeClr val="tx1"/>
                </a:solidFill>
              </a:rPr>
              <a:t>the</a:t>
            </a:r>
            <a:r>
              <a:rPr lang="de-DE" sz="4800" b="1" dirty="0">
                <a:solidFill>
                  <a:schemeClr val="tx1"/>
                </a:solidFill>
              </a:rPr>
              <a:t> European Union.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 err="1">
                <a:latin typeface="+mn-lt"/>
              </a:rPr>
              <a:t>Correct</a:t>
            </a:r>
            <a:r>
              <a:rPr lang="de-DE" b="1" dirty="0">
                <a:latin typeface="+mn-lt"/>
              </a:rPr>
              <a:t> </a:t>
            </a:r>
            <a:r>
              <a:rPr lang="de-DE" b="1" dirty="0" err="1">
                <a:latin typeface="+mn-lt"/>
              </a:rPr>
              <a:t>or</a:t>
            </a:r>
            <a:r>
              <a:rPr lang="de-DE" b="1" dirty="0">
                <a:latin typeface="+mn-lt"/>
              </a:rPr>
              <a:t> </a:t>
            </a:r>
            <a:r>
              <a:rPr lang="de-DE" b="1" dirty="0" err="1">
                <a:latin typeface="+mn-lt"/>
              </a:rPr>
              <a:t>incorrect</a:t>
            </a:r>
            <a:r>
              <a:rPr lang="de-DE" b="1" dirty="0">
                <a:latin typeface="+mn-lt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673400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cken des Rechtecks auf der gleichen Seite schneiden 1"/>
          <p:cNvSpPr/>
          <p:nvPr/>
        </p:nvSpPr>
        <p:spPr>
          <a:xfrm>
            <a:off x="1062446" y="2090059"/>
            <a:ext cx="10067108" cy="4644254"/>
          </a:xfrm>
          <a:prstGeom prst="snip2Same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800" b="1" dirty="0">
                <a:solidFill>
                  <a:schemeClr val="tx1"/>
                </a:solidFill>
              </a:rPr>
              <a:t>All countries in Europe are members of the European Union.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 err="1">
                <a:latin typeface="+mn-lt"/>
              </a:rPr>
              <a:t>Correct</a:t>
            </a:r>
            <a:r>
              <a:rPr lang="de-DE" b="1" dirty="0">
                <a:latin typeface="+mn-lt"/>
              </a:rPr>
              <a:t> </a:t>
            </a:r>
            <a:r>
              <a:rPr lang="de-DE" b="1" dirty="0" err="1">
                <a:latin typeface="+mn-lt"/>
              </a:rPr>
              <a:t>or</a:t>
            </a:r>
            <a:r>
              <a:rPr lang="de-DE" b="1" dirty="0">
                <a:latin typeface="+mn-lt"/>
              </a:rPr>
              <a:t> </a:t>
            </a:r>
            <a:r>
              <a:rPr lang="de-DE" b="1" dirty="0" err="1">
                <a:latin typeface="+mn-lt"/>
              </a:rPr>
              <a:t>incorrect</a:t>
            </a:r>
            <a:r>
              <a:rPr lang="de-DE" b="1" dirty="0">
                <a:latin typeface="+mn-lt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94384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cken des Rechtecks auf der gleichen Seite schneiden 1"/>
          <p:cNvSpPr/>
          <p:nvPr/>
        </p:nvSpPr>
        <p:spPr>
          <a:xfrm>
            <a:off x="1062446" y="2090059"/>
            <a:ext cx="10067108" cy="4644254"/>
          </a:xfrm>
          <a:prstGeom prst="snip2Same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800" b="1" dirty="0">
                <a:solidFill>
                  <a:schemeClr val="tx1"/>
                </a:solidFill>
              </a:rPr>
              <a:t>The European Union already had 27 member states when it was founded. </a:t>
            </a:r>
          </a:p>
          <a:p>
            <a:pPr lvl="0" algn="ctr"/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 err="1">
                <a:latin typeface="+mn-lt"/>
              </a:rPr>
              <a:t>Correct</a:t>
            </a:r>
            <a:r>
              <a:rPr lang="de-DE" b="1" dirty="0">
                <a:latin typeface="+mn-lt"/>
              </a:rPr>
              <a:t> </a:t>
            </a:r>
            <a:r>
              <a:rPr lang="de-DE" b="1" dirty="0" err="1">
                <a:latin typeface="+mn-lt"/>
              </a:rPr>
              <a:t>or</a:t>
            </a:r>
            <a:r>
              <a:rPr lang="de-DE" b="1" dirty="0">
                <a:latin typeface="+mn-lt"/>
              </a:rPr>
              <a:t> </a:t>
            </a:r>
            <a:r>
              <a:rPr lang="de-DE" b="1" dirty="0" err="1">
                <a:latin typeface="+mn-lt"/>
              </a:rPr>
              <a:t>incorrect</a:t>
            </a:r>
            <a:r>
              <a:rPr lang="de-DE" b="1" dirty="0">
                <a:latin typeface="+mn-lt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35177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11183" y="0"/>
            <a:ext cx="10515600" cy="1325563"/>
          </a:xfrm>
        </p:spPr>
        <p:txBody>
          <a:bodyPr/>
          <a:lstStyle/>
          <a:p>
            <a:r>
              <a:rPr lang="de-DE" b="1" dirty="0">
                <a:latin typeface="+mn-lt"/>
              </a:rPr>
              <a:t>The </a:t>
            </a:r>
            <a:r>
              <a:rPr lang="de-DE" b="1" dirty="0" err="1">
                <a:latin typeface="+mn-lt"/>
              </a:rPr>
              <a:t>history</a:t>
            </a:r>
            <a:r>
              <a:rPr lang="de-DE" b="1" dirty="0">
                <a:latin typeface="+mn-lt"/>
              </a:rPr>
              <a:t> </a:t>
            </a:r>
            <a:r>
              <a:rPr lang="de-DE" b="1" dirty="0" err="1">
                <a:latin typeface="+mn-lt"/>
              </a:rPr>
              <a:t>of</a:t>
            </a:r>
            <a:r>
              <a:rPr lang="de-DE" b="1" dirty="0">
                <a:latin typeface="+mn-lt"/>
              </a:rPr>
              <a:t> </a:t>
            </a:r>
            <a:r>
              <a:rPr lang="de-DE" b="1" dirty="0" err="1">
                <a:latin typeface="+mn-lt"/>
              </a:rPr>
              <a:t>the</a:t>
            </a:r>
            <a:r>
              <a:rPr lang="de-DE" b="1" dirty="0">
                <a:latin typeface="+mn-lt"/>
              </a:rPr>
              <a:t> EU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44" y="1089005"/>
            <a:ext cx="7672253" cy="5498448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0" y="6611779"/>
            <a:ext cx="104677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2">
                    <a:lumMod val="75000"/>
                  </a:schemeClr>
                </a:solidFill>
              </a:rPr>
              <a:t>https://pixabay.com/de/photos/k%C3%B6ln-bombardierung-zerst%C3%B6rung-krieg-63176/; https://pixabay.com/de/photos/holocaust-mahnmal-berlin-1621728/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211" y="361179"/>
            <a:ext cx="3988527" cy="2659018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8122211" y="3338660"/>
            <a:ext cx="40146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1951: </a:t>
            </a:r>
            <a:r>
              <a:rPr lang="en-US" sz="2400" dirty="0"/>
              <a:t>Foundation of the European Coal and Steel Community</a:t>
            </a:r>
            <a:endParaRPr lang="de-DE" sz="2400" dirty="0"/>
          </a:p>
          <a:p>
            <a:endParaRPr lang="de-DE" dirty="0"/>
          </a:p>
          <a:p>
            <a:r>
              <a:rPr lang="de-DE" dirty="0"/>
              <a:t>Germany, </a:t>
            </a:r>
            <a:r>
              <a:rPr lang="de-DE" dirty="0" err="1"/>
              <a:t>Italy</a:t>
            </a:r>
            <a:r>
              <a:rPr lang="de-DE" dirty="0"/>
              <a:t>, France, </a:t>
            </a:r>
            <a:r>
              <a:rPr lang="de-DE" dirty="0" err="1"/>
              <a:t>Netherlands</a:t>
            </a:r>
            <a:r>
              <a:rPr lang="de-DE" dirty="0"/>
              <a:t>, Luxembourg, </a:t>
            </a:r>
            <a:r>
              <a:rPr lang="de-DE" dirty="0" err="1"/>
              <a:t>Belgium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2047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4956" y="0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The EU is getting bigger...</a:t>
            </a:r>
            <a:endParaRPr lang="de-DE" b="1" dirty="0">
              <a:latin typeface="+mn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404956" y="1499665"/>
            <a:ext cx="4075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err="1"/>
              <a:t>Since</a:t>
            </a:r>
            <a:r>
              <a:rPr lang="de-DE" sz="3200" dirty="0"/>
              <a:t> 1993: </a:t>
            </a:r>
          </a:p>
          <a:p>
            <a:r>
              <a:rPr lang="de-DE" sz="3200" b="1" dirty="0"/>
              <a:t>European Union (EU)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404956" y="3413760"/>
            <a:ext cx="4075611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Some countries in Europe work closely together</a:t>
            </a:r>
          </a:p>
          <a:p>
            <a:endParaRPr lang="de-DE" sz="2000" dirty="0"/>
          </a:p>
          <a:p>
            <a:r>
              <a:rPr lang="de-DE" sz="2000" dirty="0"/>
              <a:t>27 </a:t>
            </a:r>
            <a:r>
              <a:rPr lang="de-DE" sz="2000" dirty="0" err="1"/>
              <a:t>member</a:t>
            </a:r>
            <a:r>
              <a:rPr lang="de-DE" sz="2000" dirty="0"/>
              <a:t> </a:t>
            </a:r>
            <a:r>
              <a:rPr lang="de-DE" sz="2000" dirty="0" err="1"/>
              <a:t>states</a:t>
            </a:r>
            <a:endParaRPr lang="de-DE" sz="2000" dirty="0"/>
          </a:p>
          <a:p>
            <a:endParaRPr lang="de-DE" sz="2000" dirty="0"/>
          </a:p>
          <a:p>
            <a:r>
              <a:rPr lang="de-DE" sz="2000" dirty="0" err="1"/>
              <a:t>Approximately</a:t>
            </a:r>
            <a:r>
              <a:rPr lang="de-DE" sz="2000" dirty="0"/>
              <a:t> 450 </a:t>
            </a:r>
            <a:r>
              <a:rPr lang="de-DE" sz="2000" dirty="0" err="1"/>
              <a:t>million</a:t>
            </a:r>
            <a:r>
              <a:rPr lang="de-DE" sz="2000" dirty="0"/>
              <a:t> </a:t>
            </a:r>
            <a:r>
              <a:rPr lang="de-DE" sz="2000" dirty="0" err="1"/>
              <a:t>inhabitants</a:t>
            </a:r>
            <a:endParaRPr lang="de-DE" dirty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0" y="6346558"/>
            <a:ext cx="74284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>
                <a:solidFill>
                  <a:schemeClr val="bg1">
                    <a:lumMod val="75000"/>
                  </a:schemeClr>
                </a:solidFill>
              </a:rPr>
              <a:t>https://europa.eu/learning-corner/the-european-union-what-it-is-and-what-it-does_de; </a:t>
            </a:r>
            <a:br>
              <a:rPr lang="de-DE" sz="1100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de-DE" sz="1100" dirty="0">
                <a:solidFill>
                  <a:schemeClr val="bg1">
                    <a:lumMod val="75000"/>
                  </a:schemeClr>
                </a:solidFill>
              </a:rPr>
              <a:t>https://learneurope.eu/wp-content/uploads/2023/03/Enlargements_of_the_EU_1958_2013_en-scaled.jpg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21C0BFF-5EB5-4162-9247-7909B567C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251" y="990811"/>
            <a:ext cx="7674395" cy="5426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793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F157E98E-0294-471E-B6BA-B74B0E79B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251" y="990811"/>
            <a:ext cx="7674395" cy="5426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4956" y="6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The EU is getting bigger...</a:t>
            </a:r>
            <a:endParaRPr lang="de-DE" b="1" dirty="0">
              <a:latin typeface="+mn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404956" y="1499665"/>
            <a:ext cx="4075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err="1"/>
              <a:t>Since</a:t>
            </a:r>
            <a:r>
              <a:rPr lang="de-DE" sz="3200" dirty="0"/>
              <a:t> 1993: </a:t>
            </a:r>
          </a:p>
          <a:p>
            <a:r>
              <a:rPr lang="de-DE" sz="3200" b="1" dirty="0"/>
              <a:t>European Union (EU)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404956" y="3413760"/>
            <a:ext cx="4075611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Some countries in Europe work closely together</a:t>
            </a:r>
          </a:p>
          <a:p>
            <a:endParaRPr lang="de-DE" sz="2000" dirty="0"/>
          </a:p>
          <a:p>
            <a:r>
              <a:rPr lang="de-DE" sz="2000" dirty="0"/>
              <a:t>27 </a:t>
            </a:r>
            <a:r>
              <a:rPr lang="de-DE" sz="2000" dirty="0" err="1"/>
              <a:t>member</a:t>
            </a:r>
            <a:r>
              <a:rPr lang="de-DE" sz="2000" dirty="0"/>
              <a:t> </a:t>
            </a:r>
            <a:r>
              <a:rPr lang="de-DE" sz="2000" dirty="0" err="1"/>
              <a:t>states</a:t>
            </a:r>
            <a:endParaRPr lang="de-DE" sz="2000" dirty="0"/>
          </a:p>
          <a:p>
            <a:endParaRPr lang="de-DE" sz="2000" dirty="0"/>
          </a:p>
          <a:p>
            <a:r>
              <a:rPr lang="de-DE" sz="2000" dirty="0" err="1"/>
              <a:t>Approximately</a:t>
            </a:r>
            <a:r>
              <a:rPr lang="de-DE" sz="2000" dirty="0"/>
              <a:t> 450 </a:t>
            </a:r>
            <a:r>
              <a:rPr lang="de-DE" sz="2000" dirty="0" err="1"/>
              <a:t>million</a:t>
            </a:r>
            <a:r>
              <a:rPr lang="de-DE" sz="2000" dirty="0"/>
              <a:t> </a:t>
            </a:r>
            <a:r>
              <a:rPr lang="de-DE" sz="2000" dirty="0" err="1"/>
              <a:t>inhabitants</a:t>
            </a:r>
            <a:endParaRPr lang="de-DE" dirty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0" y="6346558"/>
            <a:ext cx="74284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>
                <a:solidFill>
                  <a:schemeClr val="bg1">
                    <a:lumMod val="75000"/>
                  </a:schemeClr>
                </a:solidFill>
              </a:rPr>
              <a:t>https://europa.eu/learning-corner/the-european-union-what-it-is-and-what-it-does_de; </a:t>
            </a:r>
            <a:br>
              <a:rPr lang="de-DE" sz="1100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de-DE" sz="1100" dirty="0">
                <a:solidFill>
                  <a:schemeClr val="bg1">
                    <a:lumMod val="75000"/>
                  </a:schemeClr>
                </a:solidFill>
              </a:rPr>
              <a:t>https://learneurope.eu/wp-content/uploads/2023/03/Enlargements_of_the_EU_1958_2013_en-scaled.jpg</a:t>
            </a:r>
          </a:p>
        </p:txBody>
      </p:sp>
      <p:sp>
        <p:nvSpPr>
          <p:cNvPr id="7" name="Verbotsymbol 6">
            <a:extLst>
              <a:ext uri="{FF2B5EF4-FFF2-40B4-BE49-F238E27FC236}">
                <a16:creationId xmlns:a16="http://schemas.microsoft.com/office/drawing/2014/main" id="{70ED44DB-B911-4034-A8E0-3622FE3660AF}"/>
              </a:ext>
            </a:extLst>
          </p:cNvPr>
          <p:cNvSpPr/>
          <p:nvPr/>
        </p:nvSpPr>
        <p:spPr>
          <a:xfrm>
            <a:off x="6036108" y="3703854"/>
            <a:ext cx="616542" cy="633419"/>
          </a:xfrm>
          <a:prstGeom prst="noSmoking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59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812" y="378939"/>
            <a:ext cx="10515600" cy="1325563"/>
          </a:xfrm>
        </p:spPr>
        <p:txBody>
          <a:bodyPr/>
          <a:lstStyle/>
          <a:p>
            <a:r>
              <a:rPr lang="de-DE" b="1" dirty="0">
                <a:latin typeface="+mn-lt"/>
              </a:rPr>
              <a:t>Values </a:t>
            </a:r>
            <a:r>
              <a:rPr lang="de-DE" b="1" dirty="0" err="1">
                <a:latin typeface="+mn-lt"/>
              </a:rPr>
              <a:t>of</a:t>
            </a:r>
            <a:r>
              <a:rPr lang="de-DE" b="1" dirty="0">
                <a:latin typeface="+mn-lt"/>
              </a:rPr>
              <a:t> </a:t>
            </a:r>
            <a:r>
              <a:rPr lang="de-DE" b="1" dirty="0" err="1">
                <a:latin typeface="+mn-lt"/>
              </a:rPr>
              <a:t>the</a:t>
            </a:r>
            <a:r>
              <a:rPr lang="de-DE" b="1" dirty="0">
                <a:latin typeface="+mn-lt"/>
              </a:rPr>
              <a:t> EU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EU wants to make life better for its citizens.</a:t>
            </a:r>
          </a:p>
          <a:p>
            <a:r>
              <a:rPr lang="en-US" dirty="0"/>
              <a:t>To achieve this, the EU countries need common principles.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709745" y="2900931"/>
            <a:ext cx="4467497" cy="109728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822955" y="3158639"/>
            <a:ext cx="4241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>
                <a:solidFill>
                  <a:schemeClr val="bg1"/>
                </a:solidFill>
              </a:rPr>
              <a:t>Respect</a:t>
            </a:r>
            <a:r>
              <a:rPr lang="de-DE" b="1" dirty="0">
                <a:solidFill>
                  <a:schemeClr val="bg1"/>
                </a:solidFill>
              </a:rPr>
              <a:t> </a:t>
            </a:r>
            <a:r>
              <a:rPr lang="de-DE" b="1" dirty="0" err="1">
                <a:solidFill>
                  <a:schemeClr val="bg1"/>
                </a:solidFill>
              </a:rPr>
              <a:t>for</a:t>
            </a:r>
            <a:endParaRPr lang="de-DE" b="1" dirty="0">
              <a:solidFill>
                <a:schemeClr val="bg1"/>
              </a:solidFill>
            </a:endParaRPr>
          </a:p>
          <a:p>
            <a:pPr algn="ctr"/>
            <a:r>
              <a:rPr lang="de-DE" b="1" dirty="0">
                <a:solidFill>
                  <a:schemeClr val="bg1"/>
                </a:solidFill>
              </a:rPr>
              <a:t>human </a:t>
            </a:r>
            <a:r>
              <a:rPr lang="de-DE" b="1" dirty="0" err="1">
                <a:solidFill>
                  <a:schemeClr val="bg1"/>
                </a:solidFill>
              </a:rPr>
              <a:t>dignity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722812" y="4119161"/>
            <a:ext cx="4467497" cy="109728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/>
          <p:cNvSpPr txBox="1"/>
          <p:nvPr/>
        </p:nvSpPr>
        <p:spPr>
          <a:xfrm>
            <a:off x="940523" y="4499114"/>
            <a:ext cx="4005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Freedom</a:t>
            </a:r>
          </a:p>
        </p:txBody>
      </p:sp>
      <p:sp>
        <p:nvSpPr>
          <p:cNvPr id="18" name="Rechteck 17"/>
          <p:cNvSpPr/>
          <p:nvPr/>
        </p:nvSpPr>
        <p:spPr>
          <a:xfrm>
            <a:off x="709749" y="5361904"/>
            <a:ext cx="4467497" cy="109728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/>
          <p:cNvSpPr txBox="1"/>
          <p:nvPr/>
        </p:nvSpPr>
        <p:spPr>
          <a:xfrm>
            <a:off x="979714" y="5750831"/>
            <a:ext cx="3953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Democracy</a:t>
            </a:r>
          </a:p>
        </p:txBody>
      </p:sp>
      <p:sp>
        <p:nvSpPr>
          <p:cNvPr id="20" name="Rechteck 19"/>
          <p:cNvSpPr/>
          <p:nvPr/>
        </p:nvSpPr>
        <p:spPr>
          <a:xfrm>
            <a:off x="6313715" y="2894795"/>
            <a:ext cx="4467497" cy="109728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/>
          <p:cNvSpPr txBox="1"/>
          <p:nvPr/>
        </p:nvSpPr>
        <p:spPr>
          <a:xfrm>
            <a:off x="6410597" y="3288877"/>
            <a:ext cx="4273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>
                <a:solidFill>
                  <a:schemeClr val="bg1"/>
                </a:solidFill>
              </a:rPr>
              <a:t>Equality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6313715" y="4119161"/>
            <a:ext cx="4467497" cy="109728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514010" y="4448780"/>
            <a:ext cx="4066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Rule </a:t>
            </a:r>
            <a:r>
              <a:rPr lang="de-DE" b="1" dirty="0" err="1">
                <a:solidFill>
                  <a:schemeClr val="bg1"/>
                </a:solidFill>
              </a:rPr>
              <a:t>of</a:t>
            </a:r>
            <a:r>
              <a:rPr lang="de-DE" b="1" dirty="0">
                <a:solidFill>
                  <a:schemeClr val="bg1"/>
                </a:solidFill>
              </a:rPr>
              <a:t> </a:t>
            </a:r>
            <a:r>
              <a:rPr lang="de-DE" b="1" dirty="0" err="1">
                <a:solidFill>
                  <a:schemeClr val="bg1"/>
                </a:solidFill>
              </a:rPr>
              <a:t>law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6313715" y="5361904"/>
            <a:ext cx="4467497" cy="109728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6466112" y="5686508"/>
            <a:ext cx="4162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>
                <a:solidFill>
                  <a:schemeClr val="bg1"/>
                </a:solidFill>
              </a:rPr>
              <a:t>Safeguarding</a:t>
            </a:r>
            <a:r>
              <a:rPr lang="de-DE" b="1" dirty="0">
                <a:solidFill>
                  <a:schemeClr val="bg1"/>
                </a:solidFill>
              </a:rPr>
              <a:t> human </a:t>
            </a:r>
            <a:r>
              <a:rPr lang="de-DE" b="1" dirty="0" err="1">
                <a:solidFill>
                  <a:schemeClr val="bg1"/>
                </a:solidFill>
              </a:rPr>
              <a:t>rights</a:t>
            </a:r>
            <a:endParaRPr lang="de-DE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2499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8771" y="174397"/>
            <a:ext cx="10515600" cy="1325563"/>
          </a:xfrm>
        </p:spPr>
        <p:txBody>
          <a:bodyPr/>
          <a:lstStyle/>
          <a:p>
            <a:r>
              <a:rPr lang="de-DE" b="1" dirty="0" err="1">
                <a:latin typeface="+mn-lt"/>
              </a:rPr>
              <a:t>Various</a:t>
            </a:r>
            <a:r>
              <a:rPr lang="de-DE" b="1" dirty="0">
                <a:latin typeface="+mn-lt"/>
              </a:rPr>
              <a:t> </a:t>
            </a:r>
            <a:r>
              <a:rPr lang="de-DE" b="1" dirty="0" err="1">
                <a:latin typeface="+mn-lt"/>
              </a:rPr>
              <a:t>interests</a:t>
            </a:r>
            <a:r>
              <a:rPr lang="de-DE" b="1" dirty="0">
                <a:latin typeface="+mn-lt"/>
              </a:rPr>
              <a:t>: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464" y="1357459"/>
            <a:ext cx="4437510" cy="532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455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8" b="59823"/>
          <a:stretch/>
        </p:blipFill>
        <p:spPr>
          <a:xfrm>
            <a:off x="1338548" y="1472974"/>
            <a:ext cx="10435530" cy="5029374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89263" y="6400799"/>
            <a:ext cx="1463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© Pierre Kroll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85B3D8E5-BD15-4EC4-8994-470DF0A14EDA}"/>
              </a:ext>
            </a:extLst>
          </p:cNvPr>
          <p:cNvSpPr txBox="1">
            <a:spLocks/>
          </p:cNvSpPr>
          <p:nvPr/>
        </p:nvSpPr>
        <p:spPr>
          <a:xfrm>
            <a:off x="448771" y="17439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>
                <a:latin typeface="+mn-lt"/>
              </a:rPr>
              <a:t>Various interests:</a:t>
            </a:r>
            <a:endParaRPr lang="de-DE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196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e Legende 3"/>
          <p:cNvSpPr/>
          <p:nvPr/>
        </p:nvSpPr>
        <p:spPr>
          <a:xfrm rot="796637">
            <a:off x="1467088" y="655495"/>
            <a:ext cx="9074332" cy="5318455"/>
          </a:xfrm>
          <a:prstGeom prst="wedgeEllipse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2987040" y="2391392"/>
            <a:ext cx="71671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I'm looking forward to the EU workshop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305698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08"/>
          <a:stretch/>
        </p:blipFill>
        <p:spPr>
          <a:xfrm>
            <a:off x="1988998" y="665888"/>
            <a:ext cx="8700998" cy="6192112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178B333E-978F-4495-B820-8210996BC379}"/>
              </a:ext>
            </a:extLst>
          </p:cNvPr>
          <p:cNvSpPr txBox="1">
            <a:spLocks/>
          </p:cNvSpPr>
          <p:nvPr/>
        </p:nvSpPr>
        <p:spPr>
          <a:xfrm>
            <a:off x="448771" y="17439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>
                <a:latin typeface="+mn-lt"/>
              </a:rPr>
              <a:t>Various interests:</a:t>
            </a:r>
            <a:endParaRPr lang="de-DE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451704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latin typeface="+mn-lt"/>
              </a:rPr>
              <a:t>… </a:t>
            </a:r>
            <a:r>
              <a:rPr lang="en-US" b="1" dirty="0">
                <a:latin typeface="+mn-lt"/>
              </a:rPr>
              <a:t>and what does the EU do</a:t>
            </a:r>
            <a:r>
              <a:rPr lang="de-DE" b="1" dirty="0">
                <a:latin typeface="+mn-lt"/>
              </a:rPr>
              <a:t>?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793" y="1578684"/>
            <a:ext cx="3990858" cy="245687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203199" y="6342949"/>
            <a:ext cx="117486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2">
                    <a:lumMod val="75000"/>
                  </a:schemeClr>
                </a:solidFill>
              </a:rPr>
              <a:t>https://pixabay.com/de/photos/container-fracht-transport-logistic-789488/; https://pixabay.com/de/photos/reisepass-gep%C3%A4ck-wagen-reisen-2733068/; https://pixabay.com/de/photos/m%C3%BCll-m%C3%BCllcontainer-abfall-2729608/; https://pixabay.com/de/photos/boot-wasser-fl%C3%BCchtling-flucht-asyl-998966/; https://pixabay.com/de/photos/helikopter-milit%C3%A4r-hubschrauber-4473390/; https://pixabay.com/de/photos/k%C3%BChe-rinder-bauernhof-l%C3%A4ndlich-2641195/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23" y="1299002"/>
            <a:ext cx="3985942" cy="256179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099" y="4027071"/>
            <a:ext cx="3662501" cy="239588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4" y="3959158"/>
            <a:ext cx="3695699" cy="2463799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965" y="4176878"/>
            <a:ext cx="3887881" cy="2180859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879" y="1122819"/>
            <a:ext cx="3536939" cy="265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9952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err="1">
                <a:latin typeface="+mn-lt"/>
              </a:rPr>
              <a:t>How</a:t>
            </a:r>
            <a:r>
              <a:rPr lang="de-DE" b="1" dirty="0">
                <a:latin typeface="+mn-lt"/>
              </a:rPr>
              <a:t> </a:t>
            </a:r>
            <a:r>
              <a:rPr lang="de-DE" b="1" dirty="0" err="1">
                <a:latin typeface="+mn-lt"/>
              </a:rPr>
              <a:t>does</a:t>
            </a:r>
            <a:r>
              <a:rPr lang="de-DE" b="1" dirty="0">
                <a:latin typeface="+mn-lt"/>
              </a:rPr>
              <a:t> </a:t>
            </a:r>
            <a:r>
              <a:rPr lang="de-DE" b="1" dirty="0" err="1">
                <a:latin typeface="+mn-lt"/>
              </a:rPr>
              <a:t>the</a:t>
            </a:r>
            <a:r>
              <a:rPr lang="de-DE" b="1" dirty="0">
                <a:latin typeface="+mn-lt"/>
              </a:rPr>
              <a:t> EU </a:t>
            </a:r>
            <a:r>
              <a:rPr lang="de-DE" b="1" dirty="0" err="1">
                <a:latin typeface="+mn-lt"/>
              </a:rPr>
              <a:t>work</a:t>
            </a:r>
            <a:r>
              <a:rPr lang="de-DE" b="1" dirty="0">
                <a:latin typeface="+mn-lt"/>
              </a:rPr>
              <a:t>?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069" y="1404388"/>
            <a:ext cx="7645862" cy="5097241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20073" y="6557818"/>
            <a:ext cx="916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2">
                    <a:lumMod val="75000"/>
                  </a:schemeClr>
                </a:solidFill>
              </a:rPr>
              <a:t>https://pixabay.com/de/photos/br%C3%BCssel-europa-flagge-fahne-4056171/</a:t>
            </a:r>
          </a:p>
        </p:txBody>
      </p:sp>
    </p:spTree>
    <p:extLst>
      <p:ext uri="{BB962C8B-B14F-4D97-AF65-F5344CB8AC3E}">
        <p14:creationId xmlns:p14="http://schemas.microsoft.com/office/powerpoint/2010/main" val="6444073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23" y="0"/>
            <a:ext cx="95105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923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740228" y="960829"/>
            <a:ext cx="60350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/>
              <a:t>This </a:t>
            </a:r>
            <a:r>
              <a:rPr lang="de-DE" sz="4000" b="1" dirty="0" err="1"/>
              <a:t>is</a:t>
            </a:r>
            <a:r>
              <a:rPr lang="de-DE" sz="4000" b="1" dirty="0"/>
              <a:t> </a:t>
            </a:r>
            <a:r>
              <a:rPr lang="de-DE" sz="4000" b="1" dirty="0" err="1"/>
              <a:t>where</a:t>
            </a:r>
            <a:r>
              <a:rPr lang="de-DE" sz="4000" b="1" dirty="0"/>
              <a:t> Members </a:t>
            </a:r>
            <a:r>
              <a:rPr lang="de-DE" sz="4000" b="1" dirty="0" err="1"/>
              <a:t>of</a:t>
            </a:r>
            <a:r>
              <a:rPr lang="de-DE" sz="4000" b="1" dirty="0"/>
              <a:t> </a:t>
            </a:r>
            <a:r>
              <a:rPr lang="de-DE" sz="4000" b="1" dirty="0" err="1"/>
              <a:t>Parliament</a:t>
            </a:r>
            <a:r>
              <a:rPr lang="de-DE" sz="4000" b="1" dirty="0"/>
              <a:t> </a:t>
            </a:r>
            <a:r>
              <a:rPr lang="de-DE" sz="4000" b="1" dirty="0" err="1"/>
              <a:t>sit</a:t>
            </a:r>
            <a:r>
              <a:rPr lang="de-DE" sz="4000" b="1" dirty="0"/>
              <a:t>, </a:t>
            </a:r>
            <a:r>
              <a:rPr lang="de-DE" sz="4000" b="1" dirty="0" err="1"/>
              <a:t>which</a:t>
            </a:r>
            <a:r>
              <a:rPr lang="de-DE" sz="4000" b="1" dirty="0"/>
              <a:t> </a:t>
            </a:r>
            <a:r>
              <a:rPr lang="de-DE" sz="4000" b="1" dirty="0" err="1"/>
              <a:t>are</a:t>
            </a:r>
            <a:r>
              <a:rPr lang="de-DE" sz="4000" b="1" dirty="0"/>
              <a:t> </a:t>
            </a:r>
            <a:r>
              <a:rPr lang="de-DE" sz="4000" b="1" dirty="0" err="1"/>
              <a:t>elected</a:t>
            </a:r>
            <a:r>
              <a:rPr lang="de-DE" sz="4000" b="1" dirty="0"/>
              <a:t> </a:t>
            </a:r>
            <a:r>
              <a:rPr lang="de-DE" sz="4000" b="1" dirty="0" err="1"/>
              <a:t>by</a:t>
            </a:r>
            <a:r>
              <a:rPr lang="de-DE" sz="4000" b="1" dirty="0"/>
              <a:t> </a:t>
            </a:r>
            <a:r>
              <a:rPr lang="de-DE" sz="4000" b="1" dirty="0" err="1"/>
              <a:t>the</a:t>
            </a:r>
            <a:r>
              <a:rPr lang="de-DE" sz="4000" b="1" dirty="0"/>
              <a:t> </a:t>
            </a:r>
            <a:r>
              <a:rPr lang="de-DE" sz="4000" b="1" dirty="0" err="1"/>
              <a:t>citizens</a:t>
            </a:r>
            <a:r>
              <a:rPr lang="de-DE" sz="4000" b="1" dirty="0"/>
              <a:t> </a:t>
            </a:r>
            <a:r>
              <a:rPr lang="de-DE" sz="4000" b="1" dirty="0" err="1"/>
              <a:t>of</a:t>
            </a:r>
            <a:r>
              <a:rPr lang="de-DE" sz="4000" b="1" dirty="0"/>
              <a:t> </a:t>
            </a:r>
            <a:r>
              <a:rPr lang="de-DE" sz="4000" b="1" dirty="0" err="1"/>
              <a:t>the</a:t>
            </a:r>
            <a:r>
              <a:rPr lang="de-DE" sz="4000" b="1" dirty="0"/>
              <a:t> European Union.</a:t>
            </a:r>
          </a:p>
        </p:txBody>
      </p:sp>
    </p:spTree>
    <p:extLst>
      <p:ext uri="{BB962C8B-B14F-4D97-AF65-F5344CB8AC3E}">
        <p14:creationId xmlns:p14="http://schemas.microsoft.com/office/powerpoint/2010/main" val="28218333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740228" y="960829"/>
            <a:ext cx="60350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/>
              <a:t>This </a:t>
            </a:r>
            <a:r>
              <a:rPr lang="de-DE" sz="4000" b="1" dirty="0" err="1"/>
              <a:t>is</a:t>
            </a:r>
            <a:r>
              <a:rPr lang="de-DE" sz="4000" b="1" dirty="0"/>
              <a:t> </a:t>
            </a:r>
            <a:r>
              <a:rPr lang="de-DE" sz="4000" b="1" dirty="0" err="1"/>
              <a:t>where</a:t>
            </a:r>
            <a:r>
              <a:rPr lang="de-DE" sz="4000" b="1" dirty="0"/>
              <a:t> Members </a:t>
            </a:r>
            <a:r>
              <a:rPr lang="de-DE" sz="4000" b="1" dirty="0" err="1"/>
              <a:t>of</a:t>
            </a:r>
            <a:r>
              <a:rPr lang="de-DE" sz="4000" b="1" dirty="0"/>
              <a:t> </a:t>
            </a:r>
            <a:r>
              <a:rPr lang="de-DE" sz="4000" b="1" dirty="0" err="1"/>
              <a:t>Parliament</a:t>
            </a:r>
            <a:r>
              <a:rPr lang="de-DE" sz="4000" b="1" dirty="0"/>
              <a:t> </a:t>
            </a:r>
            <a:r>
              <a:rPr lang="de-DE" sz="4000" b="1" dirty="0" err="1"/>
              <a:t>sit</a:t>
            </a:r>
            <a:r>
              <a:rPr lang="de-DE" sz="4000" b="1" dirty="0"/>
              <a:t>, </a:t>
            </a:r>
            <a:r>
              <a:rPr lang="de-DE" sz="4000" b="1" dirty="0" err="1"/>
              <a:t>which</a:t>
            </a:r>
            <a:r>
              <a:rPr lang="de-DE" sz="4000" b="1" dirty="0"/>
              <a:t> </a:t>
            </a:r>
            <a:r>
              <a:rPr lang="de-DE" sz="4000" b="1" dirty="0" err="1"/>
              <a:t>are</a:t>
            </a:r>
            <a:r>
              <a:rPr lang="de-DE" sz="4000" b="1" dirty="0"/>
              <a:t> </a:t>
            </a:r>
            <a:r>
              <a:rPr lang="de-DE" sz="4000" b="1" dirty="0" err="1"/>
              <a:t>elected</a:t>
            </a:r>
            <a:r>
              <a:rPr lang="de-DE" sz="4000" b="1" dirty="0"/>
              <a:t> </a:t>
            </a:r>
            <a:r>
              <a:rPr lang="de-DE" sz="4000" b="1" dirty="0" err="1"/>
              <a:t>by</a:t>
            </a:r>
            <a:r>
              <a:rPr lang="de-DE" sz="4000" b="1" dirty="0"/>
              <a:t> </a:t>
            </a:r>
            <a:r>
              <a:rPr lang="de-DE" sz="4000" b="1" dirty="0" err="1"/>
              <a:t>the</a:t>
            </a:r>
            <a:r>
              <a:rPr lang="de-DE" sz="4000" b="1" dirty="0"/>
              <a:t> </a:t>
            </a:r>
            <a:r>
              <a:rPr lang="de-DE" sz="4000" b="1" dirty="0" err="1"/>
              <a:t>citizens</a:t>
            </a:r>
            <a:r>
              <a:rPr lang="de-DE" sz="4000" b="1" dirty="0"/>
              <a:t> </a:t>
            </a:r>
            <a:r>
              <a:rPr lang="de-DE" sz="4000" b="1" dirty="0" err="1"/>
              <a:t>of</a:t>
            </a:r>
            <a:r>
              <a:rPr lang="de-DE" sz="4000" b="1" dirty="0"/>
              <a:t> </a:t>
            </a:r>
            <a:r>
              <a:rPr lang="de-DE" sz="4000" b="1" dirty="0" err="1"/>
              <a:t>the</a:t>
            </a:r>
            <a:r>
              <a:rPr lang="de-DE" sz="4000" b="1" dirty="0"/>
              <a:t> European Union.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4442" y="3176612"/>
            <a:ext cx="5082924" cy="3516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4966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740228" y="960829"/>
            <a:ext cx="60350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All heads of state and government of the EU countries meet here.</a:t>
            </a:r>
          </a:p>
        </p:txBody>
      </p:sp>
    </p:spTree>
    <p:extLst>
      <p:ext uri="{BB962C8B-B14F-4D97-AF65-F5344CB8AC3E}">
        <p14:creationId xmlns:p14="http://schemas.microsoft.com/office/powerpoint/2010/main" val="16436101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740228" y="960829"/>
            <a:ext cx="60350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All heads of state and government of the EU countries meet here.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4888" y="3690207"/>
            <a:ext cx="4373294" cy="2893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2920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740228" y="960829"/>
            <a:ext cx="60350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People from every EU country sit here. They represent the interests of the entire EU.</a:t>
            </a:r>
          </a:p>
        </p:txBody>
      </p:sp>
    </p:spTree>
    <p:extLst>
      <p:ext uri="{BB962C8B-B14F-4D97-AF65-F5344CB8AC3E}">
        <p14:creationId xmlns:p14="http://schemas.microsoft.com/office/powerpoint/2010/main" val="15982570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740228" y="960829"/>
            <a:ext cx="60350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People from every EU country sit here. They represent the interests of the entire EU.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6640" y="3429892"/>
            <a:ext cx="4513566" cy="324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544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e Legende 3"/>
          <p:cNvSpPr/>
          <p:nvPr/>
        </p:nvSpPr>
        <p:spPr>
          <a:xfrm rot="796637">
            <a:off x="1467088" y="655495"/>
            <a:ext cx="9074332" cy="5318455"/>
          </a:xfrm>
          <a:prstGeom prst="wedgeEllipse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2987040" y="2391392"/>
            <a:ext cx="71671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I know a good deal about the European Union.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716306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1114697" y="1576382"/>
            <a:ext cx="603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/>
              <a:t>These </a:t>
            </a:r>
            <a:r>
              <a:rPr lang="de-DE" sz="4000" b="1" dirty="0" err="1"/>
              <a:t>institutions</a:t>
            </a:r>
            <a:r>
              <a:rPr lang="de-DE" sz="4000" b="1" dirty="0"/>
              <a:t> have a </a:t>
            </a:r>
            <a:r>
              <a:rPr lang="de-DE" sz="4000" b="1" dirty="0" err="1"/>
              <a:t>building</a:t>
            </a:r>
            <a:r>
              <a:rPr lang="de-DE" sz="4000" b="1" dirty="0"/>
              <a:t> in </a:t>
            </a:r>
            <a:r>
              <a:rPr lang="de-DE" sz="4000" b="1" dirty="0" err="1"/>
              <a:t>Brussels</a:t>
            </a:r>
            <a:r>
              <a:rPr lang="de-DE" sz="4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343906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1114697" y="1576382"/>
            <a:ext cx="603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/>
              <a:t>These </a:t>
            </a:r>
            <a:r>
              <a:rPr lang="de-DE" sz="4000" b="1" dirty="0" err="1"/>
              <a:t>institutions</a:t>
            </a:r>
            <a:r>
              <a:rPr lang="de-DE" sz="4000" b="1" dirty="0"/>
              <a:t> have a </a:t>
            </a:r>
            <a:r>
              <a:rPr lang="de-DE" sz="4000" b="1" dirty="0" err="1"/>
              <a:t>building</a:t>
            </a:r>
            <a:r>
              <a:rPr lang="de-DE" sz="4000" b="1" dirty="0"/>
              <a:t> in </a:t>
            </a:r>
            <a:r>
              <a:rPr lang="de-DE" sz="4000" b="1" dirty="0" err="1"/>
              <a:t>Brussels</a:t>
            </a:r>
            <a:r>
              <a:rPr lang="de-DE" sz="4000" b="1" dirty="0"/>
              <a:t>.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171" y="342727"/>
            <a:ext cx="3956110" cy="2840563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5931" y="4069527"/>
            <a:ext cx="2725093" cy="25958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4667" y="3831771"/>
            <a:ext cx="3453358" cy="2284822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264" y="4069527"/>
            <a:ext cx="3731926" cy="258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3953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1175657" y="1576382"/>
            <a:ext cx="603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Germany has 96 </a:t>
            </a:r>
          </a:p>
          <a:p>
            <a:r>
              <a:rPr lang="en-US" sz="4000" b="1" dirty="0"/>
              <a:t>seats here.</a:t>
            </a:r>
            <a:endParaRPr lang="de-DE" sz="4000" b="1" dirty="0"/>
          </a:p>
        </p:txBody>
      </p:sp>
    </p:spTree>
    <p:extLst>
      <p:ext uri="{BB962C8B-B14F-4D97-AF65-F5344CB8AC3E}">
        <p14:creationId xmlns:p14="http://schemas.microsoft.com/office/powerpoint/2010/main" val="1915945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1175657" y="1576382"/>
            <a:ext cx="603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Germany has 96 </a:t>
            </a:r>
          </a:p>
          <a:p>
            <a:r>
              <a:rPr lang="en-US" sz="4000" b="1" dirty="0"/>
              <a:t>seats here.</a:t>
            </a:r>
            <a:endParaRPr lang="de-DE" sz="4000" b="1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3249764"/>
            <a:ext cx="4586718" cy="317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9261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1158240" y="1201913"/>
            <a:ext cx="603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It exists in 10 </a:t>
            </a:r>
          </a:p>
          <a:p>
            <a:r>
              <a:rPr lang="en-US" sz="4000" b="1" dirty="0"/>
              <a:t>different compositions.</a:t>
            </a:r>
          </a:p>
        </p:txBody>
      </p:sp>
    </p:spTree>
    <p:extLst>
      <p:ext uri="{BB962C8B-B14F-4D97-AF65-F5344CB8AC3E}">
        <p14:creationId xmlns:p14="http://schemas.microsoft.com/office/powerpoint/2010/main" val="30007034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1158240" y="1201913"/>
            <a:ext cx="603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It exists in 10 </a:t>
            </a:r>
          </a:p>
          <a:p>
            <a:r>
              <a:rPr lang="en-US" sz="4000" b="1" dirty="0"/>
              <a:t>different compositions.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939" y="2683591"/>
            <a:ext cx="4176122" cy="39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0773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661851" y="1268606"/>
            <a:ext cx="60350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Only this institution can make proposals for new laws in the EU.</a:t>
            </a:r>
          </a:p>
        </p:txBody>
      </p:sp>
    </p:spTree>
    <p:extLst>
      <p:ext uri="{BB962C8B-B14F-4D97-AF65-F5344CB8AC3E}">
        <p14:creationId xmlns:p14="http://schemas.microsoft.com/office/powerpoint/2010/main" val="11675376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661851" y="1268606"/>
            <a:ext cx="60350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Only this institution can make proposals for new laws in the EU.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0920" y="3460832"/>
            <a:ext cx="4211814" cy="302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094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661851" y="1268606"/>
            <a:ext cx="60350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They define the general direction of the European Union.</a:t>
            </a:r>
          </a:p>
        </p:txBody>
      </p:sp>
    </p:spTree>
    <p:extLst>
      <p:ext uri="{BB962C8B-B14F-4D97-AF65-F5344CB8AC3E}">
        <p14:creationId xmlns:p14="http://schemas.microsoft.com/office/powerpoint/2010/main" val="31806017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661851" y="1268606"/>
            <a:ext cx="60350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They define the general direction of the European Union.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7495" y="3580479"/>
            <a:ext cx="4071519" cy="269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565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e Legende 3"/>
          <p:cNvSpPr/>
          <p:nvPr/>
        </p:nvSpPr>
        <p:spPr>
          <a:xfrm rot="796637">
            <a:off x="1467088" y="655495"/>
            <a:ext cx="9074332" cy="5318455"/>
          </a:xfrm>
          <a:prstGeom prst="wedgeEllipse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2394551" y="1834044"/>
            <a:ext cx="78815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All in all, the </a:t>
            </a:r>
          </a:p>
          <a:p>
            <a:r>
              <a:rPr lang="en-US" sz="4800" b="1" dirty="0"/>
              <a:t>European Union is a </a:t>
            </a:r>
          </a:p>
          <a:p>
            <a:r>
              <a:rPr lang="en-US" sz="4800" b="1" dirty="0"/>
              <a:t>good thing.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04240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661851" y="960829"/>
            <a:ext cx="60350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They can amend proposals for new laws in the EU and must approve new laws.</a:t>
            </a:r>
          </a:p>
        </p:txBody>
      </p:sp>
    </p:spTree>
    <p:extLst>
      <p:ext uri="{BB962C8B-B14F-4D97-AF65-F5344CB8AC3E}">
        <p14:creationId xmlns:p14="http://schemas.microsoft.com/office/powerpoint/2010/main" val="26713821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661851" y="960829"/>
            <a:ext cx="60350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They can amend proposals for new laws in the EU and must approve new laws.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8492" y="498175"/>
            <a:ext cx="3259194" cy="3104561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3544" y="3999572"/>
            <a:ext cx="3906693" cy="270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9139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1166948" y="1387548"/>
            <a:ext cx="603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There is a total of 720 seats.</a:t>
            </a:r>
            <a:endParaRPr lang="de-DE" sz="4000" b="1" dirty="0"/>
          </a:p>
        </p:txBody>
      </p:sp>
      <p:sp>
        <p:nvSpPr>
          <p:cNvPr id="2" name="Textfeld 1"/>
          <p:cNvSpPr txBox="1"/>
          <p:nvPr/>
        </p:nvSpPr>
        <p:spPr>
          <a:xfrm>
            <a:off x="182880" y="6409509"/>
            <a:ext cx="110860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2">
                    <a:lumMod val="75000"/>
                  </a:schemeClr>
                </a:solidFill>
              </a:rPr>
              <a:t>Inspiriert von: https://prodemos.nl/wp-content/uploads/2019/05/Handleiding-Wie-van-de-vier.pdf</a:t>
            </a:r>
          </a:p>
        </p:txBody>
      </p:sp>
    </p:spTree>
    <p:extLst>
      <p:ext uri="{BB962C8B-B14F-4D97-AF65-F5344CB8AC3E}">
        <p14:creationId xmlns:p14="http://schemas.microsoft.com/office/powerpoint/2010/main" val="132917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70263" y="644434"/>
            <a:ext cx="6418217" cy="3187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1166948" y="1387548"/>
            <a:ext cx="603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There is a total of 720 seats.</a:t>
            </a:r>
            <a:endParaRPr lang="de-DE" sz="4000" b="1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2320" y="3213188"/>
            <a:ext cx="4703064" cy="325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848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91" y="1157696"/>
            <a:ext cx="8588811" cy="509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5740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9822" y="95091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de-DE" sz="6000" b="1" dirty="0" err="1">
                <a:latin typeface="+mn-lt"/>
              </a:rPr>
              <a:t>Plastic</a:t>
            </a:r>
            <a:r>
              <a:rPr lang="de-DE" sz="6000" b="1" dirty="0">
                <a:latin typeface="+mn-lt"/>
              </a:rPr>
              <a:t> </a:t>
            </a:r>
            <a:r>
              <a:rPr lang="de-DE" sz="6000" b="1" dirty="0" err="1">
                <a:latin typeface="+mn-lt"/>
              </a:rPr>
              <a:t>waste</a:t>
            </a:r>
            <a:endParaRPr lang="de-DE" sz="6000" b="1" dirty="0">
              <a:latin typeface="+mn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0" y="6457890"/>
            <a:ext cx="12035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2">
                    <a:lumMod val="75000"/>
                  </a:schemeClr>
                </a:solidFill>
              </a:rPr>
              <a:t>https://pixabay.com/de/photos/m%C3%BCll-m%C3%BCllcontainer-abfall-2729608/; https://pixabay.com/de/photos/fangnetz-geisternetz-plastikm%C3%BCll-3289548/; https://pixabay.com/de/photos/flaschen-plastik-recycling-4276208/; https://pixabay.com/de/photos/m%C3%BCll-umwelt-strand-2369821/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0754" y="1317153"/>
            <a:ext cx="3769014" cy="251267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32" y="1625592"/>
            <a:ext cx="2843695" cy="189579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48" y="3899052"/>
            <a:ext cx="3440099" cy="2250398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898" y="4196070"/>
            <a:ext cx="3450547" cy="229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6694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+mn-lt"/>
              </a:rPr>
              <a:t>What do you use plastic for in everyday life?</a:t>
            </a:r>
            <a:endParaRPr lang="de-DE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262478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23" y="0"/>
            <a:ext cx="95105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386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What is the most plastic produced for?</a:t>
            </a:r>
            <a:endParaRPr lang="de-DE" dirty="0">
              <a:latin typeface="+mn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361334"/>
            <a:ext cx="10515600" cy="4351338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de-DE" dirty="0" err="1"/>
              <a:t>Packaging</a:t>
            </a: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/>
              <a:t>Electronic </a:t>
            </a:r>
            <a:r>
              <a:rPr lang="de-DE" dirty="0" err="1"/>
              <a:t>devices</a:t>
            </a: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 err="1"/>
              <a:t>Agriculture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592824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What is the most plastic produced for?</a:t>
            </a:r>
            <a:endParaRPr lang="de-DE" dirty="0">
              <a:latin typeface="+mn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361334"/>
            <a:ext cx="10515600" cy="4351338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de-DE" dirty="0" err="1"/>
              <a:t>Packaging</a:t>
            </a: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/>
              <a:t>Electronic </a:t>
            </a:r>
            <a:r>
              <a:rPr lang="de-DE" dirty="0" err="1"/>
              <a:t>devices</a:t>
            </a: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 err="1"/>
              <a:t>Agriculture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049" y="2120593"/>
            <a:ext cx="1017736" cy="101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02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e Legende 3"/>
          <p:cNvSpPr/>
          <p:nvPr/>
        </p:nvSpPr>
        <p:spPr>
          <a:xfrm rot="796637">
            <a:off x="1467088" y="655495"/>
            <a:ext cx="9074332" cy="5318455"/>
          </a:xfrm>
          <a:prstGeom prst="wedgeEllipse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2394551" y="1529244"/>
            <a:ext cx="78815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I think it's good that </a:t>
            </a:r>
          </a:p>
          <a:p>
            <a:r>
              <a:rPr lang="en-US" sz="4800" b="1" dirty="0"/>
              <a:t>[the state you are in] is a member of the European Union.</a:t>
            </a:r>
          </a:p>
        </p:txBody>
      </p:sp>
    </p:spTree>
    <p:extLst>
      <p:ext uri="{BB962C8B-B14F-4D97-AF65-F5344CB8AC3E}">
        <p14:creationId xmlns:p14="http://schemas.microsoft.com/office/powerpoint/2010/main" val="230621719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Which plastic items are most commonly found on beaches?</a:t>
            </a:r>
            <a:endParaRPr lang="de-DE" dirty="0">
              <a:latin typeface="+mn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305054"/>
            <a:ext cx="10515600" cy="4351338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de-DE" dirty="0" err="1"/>
              <a:t>Cigarette</a:t>
            </a:r>
            <a:r>
              <a:rPr lang="de-DE" dirty="0"/>
              <a:t> </a:t>
            </a:r>
            <a:r>
              <a:rPr lang="de-DE" dirty="0" err="1"/>
              <a:t>butts</a:t>
            </a: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/>
              <a:t>Straws</a:t>
            </a:r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 err="1"/>
              <a:t>Plastic</a:t>
            </a:r>
            <a:r>
              <a:rPr lang="de-DE" dirty="0"/>
              <a:t> </a:t>
            </a:r>
            <a:r>
              <a:rPr lang="de-DE" dirty="0" err="1"/>
              <a:t>bottles</a:t>
            </a:r>
            <a:r>
              <a:rPr lang="de-DE" dirty="0"/>
              <a:t> and </a:t>
            </a:r>
            <a:r>
              <a:rPr lang="de-DE" dirty="0" err="1"/>
              <a:t>caps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804615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Which plastic items are most commonly found on beaches?</a:t>
            </a:r>
            <a:endParaRPr lang="de-DE" dirty="0">
              <a:latin typeface="+mn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305054"/>
            <a:ext cx="10515600" cy="4351338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de-DE" dirty="0" err="1"/>
              <a:t>Cigarette</a:t>
            </a:r>
            <a:r>
              <a:rPr lang="de-DE" dirty="0"/>
              <a:t> </a:t>
            </a:r>
            <a:r>
              <a:rPr lang="de-DE" dirty="0" err="1"/>
              <a:t>butts</a:t>
            </a: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/>
              <a:t>Straws</a:t>
            </a:r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 err="1"/>
              <a:t>Plastic</a:t>
            </a:r>
            <a:r>
              <a:rPr lang="de-DE" dirty="0"/>
              <a:t> </a:t>
            </a:r>
            <a:r>
              <a:rPr lang="de-DE" dirty="0" err="1"/>
              <a:t>bottles</a:t>
            </a:r>
            <a:r>
              <a:rPr lang="de-DE" dirty="0"/>
              <a:t> and </a:t>
            </a:r>
            <a:r>
              <a:rPr lang="de-DE" dirty="0" err="1"/>
              <a:t>caps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304" y="5042522"/>
            <a:ext cx="1027537" cy="102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89673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How long does it take for a plastic bottle to completely decompose?</a:t>
            </a:r>
            <a:endParaRPr lang="de-DE" dirty="0">
              <a:latin typeface="+mn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45836" y="2435225"/>
            <a:ext cx="10515600" cy="4351338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de-DE" dirty="0"/>
              <a:t>About 20 </a:t>
            </a:r>
            <a:r>
              <a:rPr lang="de-DE" dirty="0" err="1"/>
              <a:t>years</a:t>
            </a: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/>
              <a:t>About 180 </a:t>
            </a:r>
            <a:r>
              <a:rPr lang="de-DE" dirty="0" err="1"/>
              <a:t>years</a:t>
            </a: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/>
              <a:t>About 450 </a:t>
            </a:r>
            <a:r>
              <a:rPr lang="de-DE" dirty="0" err="1"/>
              <a:t>years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2894758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How long does it take for a plastic bottle to completely decompose?</a:t>
            </a:r>
            <a:endParaRPr lang="de-DE" dirty="0">
              <a:latin typeface="+mn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45836" y="2435225"/>
            <a:ext cx="10515600" cy="4351338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de-DE" dirty="0"/>
              <a:t>About 20 </a:t>
            </a:r>
            <a:r>
              <a:rPr lang="de-DE" dirty="0" err="1"/>
              <a:t>years</a:t>
            </a: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/>
              <a:t>About 180 </a:t>
            </a:r>
            <a:r>
              <a:rPr lang="de-DE" dirty="0" err="1"/>
              <a:t>years</a:t>
            </a: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/>
              <a:t>About 450 </a:t>
            </a:r>
            <a:r>
              <a:rPr lang="de-DE" dirty="0" err="1"/>
              <a:t>years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175" y="5040047"/>
            <a:ext cx="1039429" cy="104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4830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How many plastic bags did each German citizen use on average in </a:t>
            </a:r>
            <a:r>
              <a:rPr lang="en-US" b="1" dirty="0">
                <a:latin typeface="+mn-lt"/>
              </a:rPr>
              <a:t>2016</a:t>
            </a:r>
            <a:r>
              <a:rPr lang="en-US" dirty="0">
                <a:latin typeface="+mn-lt"/>
              </a:rPr>
              <a:t>?</a:t>
            </a:r>
            <a:endParaRPr lang="de-DE" dirty="0">
              <a:latin typeface="+mn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381020"/>
            <a:ext cx="10515600" cy="4351338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de-DE" dirty="0"/>
              <a:t>45</a:t>
            </a:r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/>
              <a:t>63</a:t>
            </a:r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/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202994461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How many plastic bags did each German citizen use on average in </a:t>
            </a:r>
            <a:r>
              <a:rPr lang="en-US" b="1" dirty="0">
                <a:latin typeface="+mn-lt"/>
              </a:rPr>
              <a:t>2016</a:t>
            </a:r>
            <a:r>
              <a:rPr lang="en-US" dirty="0">
                <a:latin typeface="+mn-lt"/>
              </a:rPr>
              <a:t>?</a:t>
            </a:r>
            <a:endParaRPr lang="de-DE" dirty="0">
              <a:latin typeface="+mn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381020"/>
            <a:ext cx="10515600" cy="4351338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de-DE" dirty="0"/>
              <a:t>45</a:t>
            </a:r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/>
              <a:t>63</a:t>
            </a:r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/>
              <a:t>30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191" y="2043277"/>
            <a:ext cx="1038476" cy="103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1354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How many plastic bags did each German citizen use on average in </a:t>
            </a:r>
            <a:r>
              <a:rPr lang="en-US" b="1" dirty="0">
                <a:latin typeface="+mn-lt"/>
              </a:rPr>
              <a:t>2018</a:t>
            </a:r>
            <a:r>
              <a:rPr lang="en-US" dirty="0">
                <a:latin typeface="+mn-lt"/>
              </a:rPr>
              <a:t>?</a:t>
            </a:r>
            <a:endParaRPr lang="de-DE" dirty="0">
              <a:latin typeface="+mn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398280"/>
            <a:ext cx="10515600" cy="4351338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de-DE" dirty="0"/>
              <a:t>63 </a:t>
            </a:r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/>
              <a:t>24</a:t>
            </a:r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/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215222922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How many plastic bags did each German citizen use on average in </a:t>
            </a:r>
            <a:r>
              <a:rPr lang="en-US" b="1" dirty="0">
                <a:latin typeface="+mn-lt"/>
              </a:rPr>
              <a:t>2018</a:t>
            </a:r>
            <a:r>
              <a:rPr lang="en-US" dirty="0">
                <a:latin typeface="+mn-lt"/>
              </a:rPr>
              <a:t>?</a:t>
            </a:r>
            <a:endParaRPr lang="de-DE" dirty="0">
              <a:latin typeface="+mn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398280"/>
            <a:ext cx="10515600" cy="4351338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de-DE" dirty="0"/>
              <a:t>63 </a:t>
            </a:r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/>
              <a:t>24</a:t>
            </a:r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endParaRPr lang="de-DE" dirty="0"/>
          </a:p>
          <a:p>
            <a:pPr marL="514350" indent="-514350">
              <a:buAutoNum type="arabicParenR"/>
            </a:pPr>
            <a:r>
              <a:rPr lang="de-DE" dirty="0"/>
              <a:t>17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731" y="3612792"/>
            <a:ext cx="1033814" cy="1034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73239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Plastic waste in the sea</a:t>
            </a:r>
            <a:endParaRPr lang="de-DE" b="1" dirty="0">
              <a:latin typeface="+mn-lt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145" y="586509"/>
            <a:ext cx="5869709" cy="5869709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01600" y="6465455"/>
            <a:ext cx="83127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2">
                    <a:lumMod val="75000"/>
                  </a:schemeClr>
                </a:solidFill>
              </a:rPr>
              <a:t>https://pixabay.com/de/illustrations/soziale-soziale-netzwerke-symbol-1834016/</a:t>
            </a:r>
          </a:p>
        </p:txBody>
      </p:sp>
    </p:spTree>
    <p:extLst>
      <p:ext uri="{BB962C8B-B14F-4D97-AF65-F5344CB8AC3E}">
        <p14:creationId xmlns:p14="http://schemas.microsoft.com/office/powerpoint/2010/main" val="13103420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1254" y="134217"/>
            <a:ext cx="10515600" cy="791022"/>
          </a:xfrm>
        </p:spPr>
        <p:txBody>
          <a:bodyPr/>
          <a:lstStyle/>
          <a:p>
            <a:r>
              <a:rPr lang="en-US" b="1" dirty="0">
                <a:latin typeface="+mn-lt"/>
              </a:rPr>
              <a:t>Plastic bag consumption in the EU</a:t>
            </a:r>
            <a:endParaRPr lang="de-DE" b="1" dirty="0">
              <a:latin typeface="+mn-lt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10836" y="6604000"/>
            <a:ext cx="8294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00196FFA-5847-4E40-BF19-4FA26B4433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714" y="1031354"/>
            <a:ext cx="4562764" cy="2583096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33902739-108A-4AFA-8208-892BDCD5B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614450"/>
            <a:ext cx="5736492" cy="2959141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E54ADDEC-F55F-46C2-BA5B-49EB9D70CC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7478" y="791022"/>
            <a:ext cx="7061250" cy="5932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250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e Legende 3"/>
          <p:cNvSpPr/>
          <p:nvPr/>
        </p:nvSpPr>
        <p:spPr>
          <a:xfrm rot="796637">
            <a:off x="1467088" y="655495"/>
            <a:ext cx="9074332" cy="5318455"/>
          </a:xfrm>
          <a:prstGeom prst="wedgeEllipse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2220380" y="2304307"/>
            <a:ext cx="78815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The European Union has a lot to do with my everyday life.</a:t>
            </a:r>
          </a:p>
          <a:p>
            <a:endParaRPr lang="de-DE" sz="4800" b="1" dirty="0"/>
          </a:p>
        </p:txBody>
      </p:sp>
    </p:spTree>
    <p:extLst>
      <p:ext uri="{BB962C8B-B14F-4D97-AF65-F5344CB8AC3E}">
        <p14:creationId xmlns:p14="http://schemas.microsoft.com/office/powerpoint/2010/main" val="120371709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9527" y="318944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Directive to reduce the consumption of plastic bags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609599" y="1882316"/>
            <a:ext cx="109820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800" dirty="0"/>
              <a:t>November 2013: The European Commission proposes a law. Less plastic bags are to be used in the EU.</a:t>
            </a:r>
          </a:p>
          <a:p>
            <a:pPr marL="285750" indent="-285750">
              <a:buFontTx/>
              <a:buChar char="-"/>
            </a:pPr>
            <a:endParaRPr lang="de-DE" sz="2800" dirty="0"/>
          </a:p>
          <a:p>
            <a:pPr marL="285750" indent="-285750">
              <a:buFontTx/>
              <a:buChar char="-"/>
            </a:pPr>
            <a:r>
              <a:rPr lang="en-US" sz="2800" dirty="0"/>
              <a:t>The EU member states have two options to achieve this goal:</a:t>
            </a:r>
            <a:endParaRPr lang="de-DE" sz="2800" dirty="0"/>
          </a:p>
          <a:p>
            <a:pPr lvl="1"/>
            <a:r>
              <a:rPr lang="de-DE" sz="2800" dirty="0"/>
              <a:t>1) </a:t>
            </a:r>
            <a:r>
              <a:rPr lang="en-US" sz="2800" dirty="0"/>
              <a:t>Plastic bags must cost money</a:t>
            </a:r>
            <a:r>
              <a:rPr lang="de-DE" sz="2800" dirty="0"/>
              <a:t>.</a:t>
            </a:r>
          </a:p>
          <a:p>
            <a:pPr lvl="1"/>
            <a:r>
              <a:rPr lang="de-DE" sz="2800" dirty="0"/>
              <a:t>2) </a:t>
            </a:r>
            <a:r>
              <a:rPr lang="de-DE" sz="2800" dirty="0" err="1"/>
              <a:t>Plastic</a:t>
            </a:r>
            <a:r>
              <a:rPr lang="de-DE" sz="2800" dirty="0"/>
              <a:t> </a:t>
            </a:r>
            <a:r>
              <a:rPr lang="de-DE" sz="2800" dirty="0" err="1"/>
              <a:t>bags</a:t>
            </a:r>
            <a:r>
              <a:rPr lang="de-DE" sz="2800" dirty="0"/>
              <a:t> </a:t>
            </a:r>
            <a:r>
              <a:rPr lang="de-DE" sz="2800" dirty="0" err="1"/>
              <a:t>are</a:t>
            </a:r>
            <a:r>
              <a:rPr lang="de-DE" sz="2800" dirty="0"/>
              <a:t> </a:t>
            </a:r>
            <a:r>
              <a:rPr lang="de-DE" sz="2800" dirty="0" err="1"/>
              <a:t>banned</a:t>
            </a:r>
            <a:r>
              <a:rPr lang="de-DE" sz="2800" dirty="0"/>
              <a:t>.</a:t>
            </a:r>
          </a:p>
        </p:txBody>
      </p:sp>
      <p:sp>
        <p:nvSpPr>
          <p:cNvPr id="5" name="Rechteck 4"/>
          <p:cNvSpPr/>
          <p:nvPr/>
        </p:nvSpPr>
        <p:spPr>
          <a:xfrm>
            <a:off x="489527" y="5809673"/>
            <a:ext cx="11591637" cy="831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11633"/>
            <a:ext cx="1464216" cy="1546367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579418" y="6640945"/>
            <a:ext cx="9042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2">
                    <a:lumMod val="75000"/>
                  </a:schemeClr>
                </a:solidFill>
              </a:rPr>
              <a:t>https://pixabay.com/de/vectors/cartoon-icon-gl%C3%BChbirne-symbol-1294877/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662545" y="5837382"/>
            <a:ext cx="100676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 err="1"/>
              <a:t>Directive</a:t>
            </a:r>
            <a:r>
              <a:rPr lang="de-DE" sz="4400" b="1" dirty="0"/>
              <a:t> ≠ Regulation</a:t>
            </a:r>
          </a:p>
        </p:txBody>
      </p:sp>
    </p:spTree>
    <p:extLst>
      <p:ext uri="{BB962C8B-B14F-4D97-AF65-F5344CB8AC3E}">
        <p14:creationId xmlns:p14="http://schemas.microsoft.com/office/powerpoint/2010/main" val="130286501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73546" y="149196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Directive (EU) 2015/720 of the European Parliament and of the Council of 29 April 2015 amending Directive 94/62/EC as regards reducing the consumption of lightweight plastic carrier bags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9764577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946" y="-73893"/>
            <a:ext cx="10515600" cy="1108363"/>
          </a:xfrm>
        </p:spPr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How was the directive developed?</a:t>
            </a:r>
            <a:endParaRPr lang="de-DE" b="1" dirty="0">
              <a:latin typeface="+mn-lt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406400" y="1219200"/>
            <a:ext cx="550487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04 November 2013: The European Commission publishes a legislative proposal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en-US" dirty="0"/>
              <a:t>18 November 2013: The European Parliament discusses the proposal for the first time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en-US" dirty="0"/>
              <a:t>13 December 2013: The Council of the European Union discusses the proposal for the first time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dirty="0"/>
              <a:t>…..</a:t>
            </a:r>
          </a:p>
          <a:p>
            <a:endParaRPr lang="de-DE" dirty="0"/>
          </a:p>
          <a:p>
            <a:r>
              <a:rPr lang="en-US" dirty="0"/>
              <a:t>29 April 2015: The Directive is signed by the European Parliament and the Council of the European Union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5529799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946" y="-73893"/>
            <a:ext cx="10515600" cy="1108363"/>
          </a:xfrm>
        </p:spPr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How was the directive developed?</a:t>
            </a:r>
            <a:endParaRPr lang="de-DE" b="1" dirty="0">
              <a:latin typeface="+mn-lt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406400" y="1219200"/>
            <a:ext cx="550487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04 November 2013: The European Commission publishes a legislative proposal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en-US" dirty="0"/>
              <a:t>18 November 2013: The European Parliament discusses the proposal for the first time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en-US" dirty="0"/>
              <a:t>13 December 2013: The Council of the European Union discusses the proposal for the first time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dirty="0"/>
              <a:t>…..</a:t>
            </a:r>
          </a:p>
          <a:p>
            <a:endParaRPr lang="de-DE" dirty="0"/>
          </a:p>
          <a:p>
            <a:r>
              <a:rPr lang="en-US" dirty="0"/>
              <a:t>29 April 2015: The Directive is signed by the European Parliament and the Council of the European Union</a:t>
            </a:r>
            <a:r>
              <a:rPr lang="de-DE" dirty="0"/>
              <a:t>.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582" y="356352"/>
            <a:ext cx="3590452" cy="636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0426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309" y="341240"/>
            <a:ext cx="6516760" cy="6516760"/>
          </a:xfrm>
        </p:spPr>
      </p:pic>
    </p:spTree>
    <p:extLst>
      <p:ext uri="{BB962C8B-B14F-4D97-AF65-F5344CB8AC3E}">
        <p14:creationId xmlns:p14="http://schemas.microsoft.com/office/powerpoint/2010/main" val="219065999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62042" y="483862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Other topics at EU level</a:t>
            </a:r>
            <a:endParaRPr lang="de-DE" b="1" dirty="0">
              <a:latin typeface="+mn-lt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0" y="6457890"/>
            <a:ext cx="11961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2">
                    <a:lumMod val="75000"/>
                  </a:schemeClr>
                </a:solidFill>
              </a:rPr>
              <a:t>https://pixabay.com/de/photos/besteck-plastikbesteck-messer-gabel-8188/; https://pixabay.com/de/photos/tomaten-paket-enth%C3%A4lt-rot-1666709/; https://pixabay.com/de/photos/obst-apple-supermarkt-fre-gesunde-4227282/; https://pixabay.com/de/photos/kaffee-becher-gef%C3%A4%C3%9F-trinken-2581132/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42" y="2728794"/>
            <a:ext cx="2260638" cy="339095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381" y="2900362"/>
            <a:ext cx="4664363" cy="3498272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996" y="754901"/>
            <a:ext cx="3397135" cy="2547851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407" y="3573791"/>
            <a:ext cx="4072544" cy="271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81133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91" y="1157696"/>
            <a:ext cx="8588811" cy="509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76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e Legende 3"/>
          <p:cNvSpPr/>
          <p:nvPr/>
        </p:nvSpPr>
        <p:spPr>
          <a:xfrm rot="796637">
            <a:off x="1467088" y="655495"/>
            <a:ext cx="9074332" cy="5318455"/>
          </a:xfrm>
          <a:prstGeom prst="wedgeEllipse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2446803" y="1895004"/>
            <a:ext cx="788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People many advantages </a:t>
            </a:r>
          </a:p>
          <a:p>
            <a:r>
              <a:rPr lang="en-US" sz="4800" b="1" dirty="0"/>
              <a:t>through the European Union.</a:t>
            </a:r>
          </a:p>
        </p:txBody>
      </p:sp>
    </p:spTree>
    <p:extLst>
      <p:ext uri="{BB962C8B-B14F-4D97-AF65-F5344CB8AC3E}">
        <p14:creationId xmlns:p14="http://schemas.microsoft.com/office/powerpoint/2010/main" val="1333315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147411"/>
            <a:ext cx="10515600" cy="1325563"/>
          </a:xfrm>
        </p:spPr>
        <p:txBody>
          <a:bodyPr/>
          <a:lstStyle/>
          <a:p>
            <a:r>
              <a:rPr lang="de-DE" b="1" dirty="0">
                <a:latin typeface="+mn-lt"/>
              </a:rPr>
              <a:t>The European Union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33" y="2950641"/>
            <a:ext cx="3658829" cy="2429691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0" y="6457890"/>
            <a:ext cx="5188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https://data.europa.eu/doi/10.2775/003765</a:t>
            </a:r>
            <a:r>
              <a:rPr lang="de-DE" sz="1000" dirty="0">
                <a:solidFill>
                  <a:schemeClr val="bg2">
                    <a:lumMod val="75000"/>
                  </a:schemeClr>
                </a:solidFill>
              </a:rPr>
              <a:t>; </a:t>
            </a:r>
            <a:br>
              <a:rPr lang="de-DE" sz="10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de-DE" sz="1000" dirty="0">
                <a:solidFill>
                  <a:schemeClr val="bg2">
                    <a:lumMod val="75000"/>
                  </a:schemeClr>
                </a:solidFill>
              </a:rPr>
              <a:t>https://pixabay.com/de/vectors/europa-europ%C3%A4ischen-union-flagge-155191/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906EA92-AAB7-4F67-B568-C7687ED10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8288" y="207448"/>
            <a:ext cx="6822399" cy="646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903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23" y="0"/>
            <a:ext cx="95105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060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1547</Words>
  <Application>Microsoft Office PowerPoint</Application>
  <PresentationFormat>Breitbild</PresentationFormat>
  <Paragraphs>220</Paragraphs>
  <Slides>66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66</vt:i4>
      </vt:variant>
    </vt:vector>
  </HeadingPairs>
  <TitlesOfParts>
    <vt:vector size="70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The European Union</vt:lpstr>
      <vt:lpstr>PowerPoint-Präsentation</vt:lpstr>
      <vt:lpstr>Correct or incorrect?</vt:lpstr>
      <vt:lpstr>Correct or incorrect?</vt:lpstr>
      <vt:lpstr>Correct or incorrect?</vt:lpstr>
      <vt:lpstr>Correct or incorrect?</vt:lpstr>
      <vt:lpstr>The history of the EU</vt:lpstr>
      <vt:lpstr>The EU is getting bigger...</vt:lpstr>
      <vt:lpstr>The EU is getting bigger...</vt:lpstr>
      <vt:lpstr>Values of the EU</vt:lpstr>
      <vt:lpstr>Various interests:</vt:lpstr>
      <vt:lpstr>PowerPoint-Präsentation</vt:lpstr>
      <vt:lpstr>PowerPoint-Präsentation</vt:lpstr>
      <vt:lpstr>… and what does the EU do?</vt:lpstr>
      <vt:lpstr>How does the EU work?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Plastic waste</vt:lpstr>
      <vt:lpstr>What do you use plastic for in everyday life?</vt:lpstr>
      <vt:lpstr>PowerPoint-Präsentation</vt:lpstr>
      <vt:lpstr>What is the most plastic produced for?</vt:lpstr>
      <vt:lpstr>What is the most plastic produced for?</vt:lpstr>
      <vt:lpstr>Which plastic items are most commonly found on beaches?</vt:lpstr>
      <vt:lpstr>Which plastic items are most commonly found on beaches?</vt:lpstr>
      <vt:lpstr>How long does it take for a plastic bottle to completely decompose?</vt:lpstr>
      <vt:lpstr>How long does it take for a plastic bottle to completely decompose?</vt:lpstr>
      <vt:lpstr>How many plastic bags did each German citizen use on average in 2016?</vt:lpstr>
      <vt:lpstr>How many plastic bags did each German citizen use on average in 2016?</vt:lpstr>
      <vt:lpstr>How many plastic bags did each German citizen use on average in 2018?</vt:lpstr>
      <vt:lpstr>How many plastic bags did each German citizen use on average in 2018?</vt:lpstr>
      <vt:lpstr>Plastic waste in the sea</vt:lpstr>
      <vt:lpstr>Plastic bag consumption in the EU</vt:lpstr>
      <vt:lpstr>Directive to reduce the consumption of plastic bags </vt:lpstr>
      <vt:lpstr>Directive (EU) 2015/720 of the European Parliament and of the Council of 29 April 2015 amending Directive 94/62/EC as regards reducing the consumption of lightweight plastic carrier bags</vt:lpstr>
      <vt:lpstr>How was the directive developed?</vt:lpstr>
      <vt:lpstr>How was the directive developed?</vt:lpstr>
      <vt:lpstr>PowerPoint-Präsentation</vt:lpstr>
      <vt:lpstr>Other topics at EU level</vt:lpstr>
      <vt:lpstr>PowerPoint-Präsentation</vt:lpstr>
    </vt:vector>
  </TitlesOfParts>
  <Company>Universität Göttingen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Stamer, Märthe-Maria</dc:creator>
  <cp:lastModifiedBy>Magdalena Achleitner</cp:lastModifiedBy>
  <cp:revision>64</cp:revision>
  <dcterms:created xsi:type="dcterms:W3CDTF">2020-02-25T12:46:46Z</dcterms:created>
  <dcterms:modified xsi:type="dcterms:W3CDTF">2024-09-05T15:12:28Z</dcterms:modified>
</cp:coreProperties>
</file>